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311" r:id="rId3"/>
    <p:sldId id="326" r:id="rId4"/>
    <p:sldId id="256" r:id="rId5"/>
    <p:sldId id="322" r:id="rId6"/>
    <p:sldId id="318" r:id="rId7"/>
    <p:sldId id="323" r:id="rId8"/>
    <p:sldId id="307" r:id="rId9"/>
    <p:sldId id="308" r:id="rId10"/>
    <p:sldId id="280" r:id="rId11"/>
    <p:sldId id="281" r:id="rId12"/>
    <p:sldId id="306" r:id="rId13"/>
    <p:sldId id="282" r:id="rId14"/>
    <p:sldId id="279" r:id="rId15"/>
    <p:sldId id="324" r:id="rId16"/>
    <p:sldId id="321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6" r:id="rId25"/>
    <p:sldId id="313" r:id="rId26"/>
    <p:sldId id="312" r:id="rId27"/>
    <p:sldId id="267" r:id="rId28"/>
    <p:sldId id="268" r:id="rId29"/>
    <p:sldId id="269" r:id="rId30"/>
    <p:sldId id="325" r:id="rId31"/>
    <p:sldId id="319" r:id="rId32"/>
    <p:sldId id="316" r:id="rId33"/>
    <p:sldId id="315" r:id="rId34"/>
    <p:sldId id="320" r:id="rId35"/>
    <p:sldId id="314" r:id="rId36"/>
    <p:sldId id="317" r:id="rId37"/>
    <p:sldId id="27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67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689"/>
  </p:normalViewPr>
  <p:slideViewPr>
    <p:cSldViewPr snapToGrid="0">
      <p:cViewPr varScale="1">
        <p:scale>
          <a:sx n="65" d="100"/>
          <a:sy n="65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B786-CA43-DE4F-BA88-F26CB6E7C29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0DEB-C28C-B743-9989-F610B1E9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2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6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70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7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3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51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6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6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6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6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3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0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5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2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3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6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29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41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1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0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0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0DEB-C28C-B743-9989-F610B1E9F7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6862-3315-344B-B71E-0A5AF2AE7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F3E7E-2D8C-6D4A-BCF1-0F60993E6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54B17-2630-D341-956F-5298FB22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68AE-6821-CF47-AD3D-F2405F0C0F67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86E07-523E-9F4C-AD73-1409D86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6D254-B21B-C840-8443-78FD6B5C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1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2755-3319-1B40-B335-7C07D3CC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7058E-D6F7-5147-81B6-80B4BF96E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9774-432B-CC49-9D9E-97A80BAA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2101-31D0-604F-A20D-8A67B3DBFAE5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77A10-AB5C-AF4A-9BC3-ECBCFEB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09FAC-EC01-9D49-88DA-B2F0D5AB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5ED6B-4B07-E641-9D2F-006E8B76A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93BDC-AC1B-2948-996F-C0A25429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4690-8CB8-D94E-AF89-2C97872B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40B7-0DB8-004E-BE29-3FEE45AC3C4F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CF773-7995-BF4C-87CC-9EFE6F1E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C4C9-7DFF-EC4B-A2ED-398A1A39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1EF2-C164-6940-B8E3-4494CE19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0FC1-B694-E640-B78C-096CE176A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77E4A-040D-1844-98BB-D468A11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167-D821-5843-8EEC-B0B54438057F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4527-6FA0-E740-8DF0-BD09DF49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B6662-123A-424A-940A-38B19F55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98F8-A7BC-F945-A85F-5E6DA3E1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D0821-261D-5442-8019-D67DFF8C1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ECB6-A837-5146-9E7E-FD3F3398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442-3310-A04D-9057-5C260830A037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D02EF-D139-CD48-8E59-62271019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2B3D-FFC1-AD4D-869D-A1902CB8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C00E-C269-7846-BFD1-A77D9E57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744C-0A95-914E-8A51-7F83AB09D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565EB-9946-0E47-A03C-7B9400D6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64E29-D2DE-4247-AE6F-BB40A329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2DD-D1A0-BD49-814C-96C55A5C1E58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5FF57-34ED-504B-AD2B-E31EB7F4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946D0-CFED-444C-AA12-79D59C10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360A-1503-2947-AE09-B1D1339D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C13AA-3FD3-D549-96BC-B85AFC21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376BB-8EBE-7343-985A-684C84934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2C5D2-C3AD-B447-AE26-3A681EC27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C44B1-B0AA-3641-8C41-E1730D2F7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70477-69CA-F648-AE70-5292C662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FB5-91C8-7346-88B8-2DA752CE3861}" type="datetime1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79B73-7B38-9240-AB3F-61144D4D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1551B-CE4B-7640-A6D1-D4C26CB4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6D13-06A4-F746-A71B-7D5CD09D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08EB6-83CE-EC43-9EDE-4F7D3809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49ED-AF1E-8344-A177-992D1FAC128A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2BABD-0EB4-1449-8EB9-1453749B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7B06F-A211-1F4A-95FA-29B7E220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2174F-2BB8-0744-BE8A-95144422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1F4-2E65-6E43-A6A2-57B3920BF476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888C0-EDE4-724D-866E-10D45B67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734BE-D980-2A4E-8E12-5BCE18BE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E67E-2D5C-EC4C-98F2-14D7DA4A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BD47-C5C1-6F47-B543-1986731A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B77E3-474A-A648-B5CA-3D143E2FB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1AACA-DB3E-6A42-B932-DF91656E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D5E2-A7E8-BC46-BD28-FF09B494AD3B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A1DB4-1276-F046-A50B-9864777A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07316-6D2C-D542-A81B-990F247C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0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4153-9E99-3D45-A2B7-84954B34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13A6-F012-4849-B80C-BA90F9914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E099B-0543-0049-8841-38054DCC6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CF2AA-CCF7-6B4E-96E9-E13A547D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D965-7407-A246-9618-653FEAB87EC4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129CB-8CDC-A345-B2DC-87FF5490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B82BF-8726-0245-ACA2-C57B4D94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F8608-B71F-8B43-A173-B7A33374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1F36-BA1A-B643-8C9F-978CED09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B31D3-606B-7A43-BA56-E2699251E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30C8-463F-9543-B04B-A84ECC7BF84F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5D90-EB9E-574F-B01A-3EAA5C43D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2CC6-880B-0649-862C-3510FB3BD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7214-44F1-9242-B749-21F003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E8B4C111-76AF-C84D-BFEA-31C4E0FD5E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36A2F-939C-44CB-F2D2-25523AFC18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476" y="2521039"/>
            <a:ext cx="8491048" cy="4775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0204D0-21EC-899F-E825-232C5D10F313}"/>
              </a:ext>
            </a:extLst>
          </p:cNvPr>
          <p:cNvSpPr txBox="1"/>
          <p:nvPr/>
        </p:nvSpPr>
        <p:spPr>
          <a:xfrm>
            <a:off x="2237014" y="735734"/>
            <a:ext cx="7717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Presentation by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effectLst/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ouglas Heller, Director of Insurance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Consumer Federation of America</a:t>
            </a:r>
          </a:p>
          <a:p>
            <a:pPr algn="ctr"/>
            <a:endParaRPr lang="en-US" sz="240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to the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effectLst/>
              </a:rPr>
              <a:t>Insurance Rate Review Ad Hoc Committee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effectLst/>
              </a:rPr>
              <a:t>September 29,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63C61-8D4E-466B-E62B-721856F18B0A}"/>
              </a:ext>
            </a:extLst>
          </p:cNvPr>
          <p:cNvSpPr txBox="1"/>
          <p:nvPr/>
        </p:nvSpPr>
        <p:spPr>
          <a:xfrm>
            <a:off x="5546558" y="5410904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www.ConsumerFed.org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141D0-4436-5C4C-9484-6272307369E1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8BEC87-1A13-5990-2488-295B61A7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7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FE022-4986-1B93-CBBE-7959ED65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4230-AB55-B86A-E448-CC2A7925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5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ea typeface="Calibri"/>
                <a:cs typeface="Calibri"/>
              </a:rPr>
              <a:t>Premium Hikes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3EA1-424E-2D47-8C1E-4F92CB88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242" y="1475709"/>
            <a:ext cx="5841243" cy="4675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Average home insurance premiums for a typical South Carolina homeowner </a:t>
            </a:r>
            <a:r>
              <a:rPr lang="en-US" b="1" dirty="0"/>
              <a:t>increased by 17.4% </a:t>
            </a:r>
            <a:r>
              <a:rPr lang="en-US" dirty="0"/>
              <a:t>from 2021-2024.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2021, the annual home insurance premium for a typical homeowner with a $350,000 replacement value policy was </a:t>
            </a:r>
            <a:r>
              <a:rPr lang="en-US" b="1" dirty="0"/>
              <a:t>$2,535</a:t>
            </a:r>
            <a:r>
              <a:rPr lang="en-US" dirty="0"/>
              <a:t>. In 2024, it rose to </a:t>
            </a:r>
            <a:r>
              <a:rPr lang="en-US" b="1" dirty="0"/>
              <a:t>$2,977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Premiums increased by </a:t>
            </a:r>
            <a:r>
              <a:rPr lang="en-US" b="1" dirty="0"/>
              <a:t>14.4% in rural areas </a:t>
            </a:r>
            <a:r>
              <a:rPr lang="en-US" dirty="0"/>
              <a:t>and </a:t>
            </a:r>
            <a:r>
              <a:rPr lang="en-US" b="1" dirty="0"/>
              <a:t>18.3% in urban and suburban areas.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63627-00F0-453E-46F2-E9C655D20E94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6D04A610-7865-62B1-C038-210D48331D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E8F4E-F423-0496-023D-82F648591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39" y="1703789"/>
            <a:ext cx="2805703" cy="3725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2A5F6439-FC6C-99C1-AC23-2B87CB663C68}"/>
              </a:ext>
            </a:extLst>
          </p:cNvPr>
          <p:cNvSpPr/>
          <p:nvPr/>
        </p:nvSpPr>
        <p:spPr>
          <a:xfrm>
            <a:off x="9073146" y="1501254"/>
            <a:ext cx="2651760" cy="39502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+$442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C7549-B1D3-2EE2-953C-7D89FF1E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28B1F-F24D-DDF4-63A4-37F8C339F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E1C6D0-8630-E0EB-CE5C-5371C03F210A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05DBBD7C-149E-4D77-225E-F4F79486B3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pic>
        <p:nvPicPr>
          <p:cNvPr id="8" name="Picture 7" descr="A map of the state of south carolina&#10;&#10;AI-generated content may be incorrect.">
            <a:extLst>
              <a:ext uri="{FF2B5EF4-FFF2-40B4-BE49-F238E27FC236}">
                <a16:creationId xmlns:a16="http://schemas.microsoft.com/office/drawing/2014/main" id="{6AFB49C0-76A2-4CC4-5749-937723D4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294"/>
            <a:ext cx="6880856" cy="41243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38B8E2-877B-3183-64F8-96B4C492B756}"/>
              </a:ext>
            </a:extLst>
          </p:cNvPr>
          <p:cNvSpPr txBox="1"/>
          <p:nvPr/>
        </p:nvSpPr>
        <p:spPr>
          <a:xfrm>
            <a:off x="1197427" y="167371"/>
            <a:ext cx="9797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/>
              <a:t>% Increase in Home Insurance Premium by County, 2021 to 2024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1B3E5F-E1F5-692E-86D4-CA2B80FA1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941" y="1746131"/>
            <a:ext cx="3589387" cy="3180694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493B657-9DBF-46CE-57D9-F751D0089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50" y="5283349"/>
            <a:ext cx="2380331" cy="782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EFBB-2264-F075-915C-3BA12AD4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34A4F-F4E7-9FAE-0366-35911E3F4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7DB3-D802-E667-791B-CE0B1640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5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ea typeface="Calibri"/>
                <a:cs typeface="Calibri"/>
              </a:rPr>
              <a:t>Uninsured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C9355-4B01-D9FF-4F16-AC96844D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952" y="1560352"/>
            <a:ext cx="7709848" cy="46166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Calibri"/>
                <a:cs typeface="Calibri"/>
              </a:rPr>
              <a:t>Nationally, 7.4% (or 6.1 million homeowners) are uninsured resulting in $1.6 trillion in property value being at risk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 </a:t>
            </a:r>
            <a:r>
              <a:rPr lang="en-US" b="1" dirty="0">
                <a:ea typeface="Calibri"/>
                <a:cs typeface="Calibri"/>
              </a:rPr>
              <a:t>South Carolina, 9%</a:t>
            </a:r>
            <a:r>
              <a:rPr lang="en-US" dirty="0">
                <a:ea typeface="Calibri"/>
                <a:cs typeface="Calibri"/>
              </a:rPr>
              <a:t> of homeowners are </a:t>
            </a:r>
            <a:r>
              <a:rPr lang="en-US" b="1" dirty="0">
                <a:ea typeface="Calibri"/>
                <a:cs typeface="Calibri"/>
              </a:rPr>
              <a:t>uninsured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Low-income homeowners, non-white homeowners, owners of manufactured homes, homeowners with inherited homes, and homeowners in rural areas are most at risk of being uninsured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A72E8-6188-1576-019D-0F1542AE46A5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2FB2B766-E248-2207-0F74-64B2B4F70D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pic>
        <p:nvPicPr>
          <p:cNvPr id="4" name="Picture 3" descr="A book cover of a destroyed house&#10;&#10;Description automatically generated">
            <a:extLst>
              <a:ext uri="{FF2B5EF4-FFF2-40B4-BE49-F238E27FC236}">
                <a16:creationId xmlns:a16="http://schemas.microsoft.com/office/drawing/2014/main" id="{995EBF13-BB83-DE6F-E348-E72769BA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31" y="1690688"/>
            <a:ext cx="3013690" cy="391388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94096A-BB56-3B58-6B01-F78C7391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8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0CFE-4658-C63D-3597-ECE3AB2B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EC7B-3917-B359-6673-ACA9314D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ea typeface="Calibri"/>
                <a:cs typeface="Calibri"/>
              </a:rPr>
              <a:t>Credit Score Penalty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6CF6-A0AF-2C49-7C99-AE387A7B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530" y="2029893"/>
            <a:ext cx="2651760" cy="3007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Insurers charge South Carolina homeowners huge penalties for having less than </a:t>
            </a:r>
            <a:r>
              <a:rPr lang="en-US" i="1" dirty="0">
                <a:ea typeface="Calibri"/>
                <a:cs typeface="Calibri"/>
              </a:rPr>
              <a:t>excellent</a:t>
            </a:r>
            <a:r>
              <a:rPr lang="en-US" dirty="0">
                <a:ea typeface="Calibri"/>
                <a:cs typeface="Calibri"/>
              </a:rPr>
              <a:t> credit scores.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90F28-345D-7594-B361-CE638B764372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D09720B3-649F-1196-FAD9-939F2445E7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6065622D-B773-0DDF-F1E7-FBC7E74960BB}"/>
              </a:ext>
            </a:extLst>
          </p:cNvPr>
          <p:cNvSpPr/>
          <p:nvPr/>
        </p:nvSpPr>
        <p:spPr>
          <a:xfrm>
            <a:off x="6027772" y="2781583"/>
            <a:ext cx="2286000" cy="26517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+45%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3C8A5029-BB06-1DF6-3A76-6AE3D2C1A6C9}"/>
              </a:ext>
            </a:extLst>
          </p:cNvPr>
          <p:cNvSpPr/>
          <p:nvPr/>
        </p:nvSpPr>
        <p:spPr>
          <a:xfrm>
            <a:off x="8847175" y="1483135"/>
            <a:ext cx="2651760" cy="39502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+116%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66D17-4F77-BD8F-090B-E4B6653D7B66}"/>
              </a:ext>
            </a:extLst>
          </p:cNvPr>
          <p:cNvSpPr txBox="1"/>
          <p:nvPr/>
        </p:nvSpPr>
        <p:spPr>
          <a:xfrm>
            <a:off x="5744581" y="5610771"/>
            <a:ext cx="285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Penalty for Average 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17248-5173-7999-1A30-C50A1978FACC}"/>
              </a:ext>
            </a:extLst>
          </p:cNvPr>
          <p:cNvSpPr txBox="1"/>
          <p:nvPr/>
        </p:nvSpPr>
        <p:spPr>
          <a:xfrm>
            <a:off x="8596963" y="5610771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Penalty for Below Fair Credit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FBE1C-3908-1576-C9E5-93ACEA828071}"/>
              </a:ext>
            </a:extLst>
          </p:cNvPr>
          <p:cNvSpPr txBox="1"/>
          <p:nvPr/>
        </p:nvSpPr>
        <p:spPr>
          <a:xfrm>
            <a:off x="6027771" y="1950586"/>
            <a:ext cx="2286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+$898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per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E9BA3-A0D1-B0D8-9CE8-4FC6EEE4C638}"/>
              </a:ext>
            </a:extLst>
          </p:cNvPr>
          <p:cNvSpPr txBox="1"/>
          <p:nvPr/>
        </p:nvSpPr>
        <p:spPr>
          <a:xfrm>
            <a:off x="10384368" y="2964908"/>
            <a:ext cx="2286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+$2,270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per year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136E8FA-FD50-8D72-53CF-8E3FF38A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50" y="5283349"/>
            <a:ext cx="2380331" cy="782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FBA9BA-E8BD-F926-94F0-7DC3CA30C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50" y="1315180"/>
            <a:ext cx="2884014" cy="372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53B9ABD-801F-11F4-CCAD-BDD6243A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13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2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D709C3-B552-364C-9E84-8227E8A21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66" y="1340275"/>
            <a:ext cx="6879087" cy="46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BEC46C-9D39-3249-84B5-F9B8B8F58E1A}"/>
              </a:ext>
            </a:extLst>
          </p:cNvPr>
          <p:cNvSpPr txBox="1"/>
          <p:nvPr/>
        </p:nvSpPr>
        <p:spPr>
          <a:xfrm>
            <a:off x="69724" y="126188"/>
            <a:ext cx="1198546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/>
              <a:t>It Is Often More Expensive to Have Poor Credit </a:t>
            </a:r>
          </a:p>
          <a:p>
            <a:pPr algn="ctr"/>
            <a:r>
              <a:rPr lang="en-US" sz="3200" b="1" dirty="0"/>
              <a:t>Than</a:t>
            </a:r>
            <a:r>
              <a:rPr lang="en-US" sz="3200" dirty="0"/>
              <a:t> </a:t>
            </a:r>
            <a:r>
              <a:rPr lang="en-US" sz="3200" b="1" dirty="0"/>
              <a:t>to Live in an Area With High Disaster Risk 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974BF-F481-B747-9E64-C391D1EFA77D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n a black background&#10;&#10;Description automatically generated">
            <a:extLst>
              <a:ext uri="{FF2B5EF4-FFF2-40B4-BE49-F238E27FC236}">
                <a16:creationId xmlns:a16="http://schemas.microsoft.com/office/drawing/2014/main" id="{56633981-A2D8-4745-8771-D2C2E5B1BE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9073A-4FE9-7420-13F3-D60F3B1B9FFD}"/>
              </a:ext>
            </a:extLst>
          </p:cNvPr>
          <p:cNvSpPr txBox="1"/>
          <p:nvPr/>
        </p:nvSpPr>
        <p:spPr>
          <a:xfrm>
            <a:off x="7524151" y="1447320"/>
            <a:ext cx="432279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ea typeface="Calibri"/>
                <a:cs typeface="Calibri"/>
              </a:rPr>
              <a:t>Interpretation:</a:t>
            </a:r>
            <a:r>
              <a:rPr lang="en-US" dirty="0">
                <a:ea typeface="Calibri"/>
                <a:cs typeface="Calibri"/>
              </a:rPr>
              <a:t> On average, a homeowner with a low credit score in the least risky part of the county (1st percentile of disaster risk) pays the same premium as a homeowner with a high credit score in a much riskier area (71st percentile of disaster risk)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Calibri"/>
                <a:cs typeface="Calibri"/>
              </a:rPr>
              <a:t>Implications: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Low credit score homeowners effectively subsidize premiums of high credit score homeowners in risky areas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Calls into question use of price for signaling disaster risk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834EA-C020-9BAA-2C81-FA398ADD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14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4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A5A1-E543-155D-65C7-E16F328D2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17276-0F6D-1A4C-69DD-6F30525D9422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4A9572C-EDF4-90ED-649A-1D9C943875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AA34F-EF5E-768C-6F2A-DF074D40A99D}"/>
              </a:ext>
            </a:extLst>
          </p:cNvPr>
          <p:cNvSpPr txBox="1"/>
          <p:nvPr/>
        </p:nvSpPr>
        <p:spPr>
          <a:xfrm>
            <a:off x="0" y="31058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Auto Insurance 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D4D78-6E7E-46AE-980A-38332B75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6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1683-1685-E6B9-88FE-F197BB604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6893981-76A0-784B-9933-E6ABFB13C831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5603B4-F509-071E-BB22-230B22DF6950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F04D3388-7B97-6DB2-64A0-F177FD1FA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4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EE25DCE9-5A50-30DC-C68D-9F9CAEB088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0F166-648C-5A1E-BA72-2F6F37FA5387}"/>
              </a:ext>
            </a:extLst>
          </p:cNvPr>
          <p:cNvSpPr txBox="1"/>
          <p:nvPr/>
        </p:nvSpPr>
        <p:spPr>
          <a:xfrm>
            <a:off x="4051564" y="1690688"/>
            <a:ext cx="415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srgbClr val="C00000"/>
                </a:solidFill>
                <a:latin typeface="Arial"/>
                <a:cs typeface="Arial"/>
              </a:rPr>
              <a:t>Meet Our Driver: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FC298-4A20-8DC8-7AAC-0F7C9C54E36D}"/>
              </a:ext>
            </a:extLst>
          </p:cNvPr>
          <p:cNvSpPr txBox="1"/>
          <p:nvPr/>
        </p:nvSpPr>
        <p:spPr>
          <a:xfrm>
            <a:off x="1756013" y="2530433"/>
            <a:ext cx="867997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100" b="1" dirty="0">
                <a:latin typeface="Arial"/>
                <a:cs typeface="Arial"/>
              </a:rPr>
              <a:t>35-year-old living in Columbia (29203)</a:t>
            </a:r>
          </a:p>
          <a:p>
            <a:pPr defTabSz="457200"/>
            <a:endParaRPr lang="en-US" sz="1600" b="1" dirty="0">
              <a:latin typeface="Arial"/>
              <a:cs typeface="Arial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100" b="1" dirty="0">
                <a:latin typeface="Arial"/>
                <a:cs typeface="Arial"/>
              </a:rPr>
              <a:t>2015 Ford Fusion</a:t>
            </a:r>
          </a:p>
          <a:p>
            <a:pPr defTabSz="457200"/>
            <a:endParaRPr lang="en-US" sz="1600" b="1" dirty="0">
              <a:latin typeface="Arial"/>
              <a:cs typeface="Arial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100" b="1" dirty="0">
                <a:latin typeface="Arial"/>
                <a:cs typeface="Arial"/>
              </a:rPr>
              <a:t>20-mile daily round trip commute</a:t>
            </a:r>
          </a:p>
          <a:p>
            <a:pPr defTabSz="457200"/>
            <a:endParaRPr lang="en-US" sz="1600" b="1" dirty="0">
              <a:latin typeface="Arial"/>
              <a:cs typeface="Arial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100" b="1" dirty="0">
                <a:latin typeface="Arial"/>
                <a:cs typeface="Arial"/>
              </a:rPr>
              <a:t>Buys the minimum required auto insurance coverage</a:t>
            </a:r>
          </a:p>
          <a:p>
            <a:pPr defTabSz="457200"/>
            <a:endParaRPr lang="en-US" sz="1600" b="1" dirty="0">
              <a:latin typeface="Arial"/>
              <a:cs typeface="Arial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Perfect driving record – no tickets or accidents</a:t>
            </a:r>
          </a:p>
          <a:p>
            <a:pPr defTabSz="457200"/>
            <a:endParaRPr lang="en-US" sz="20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defTabSz="457200"/>
            <a:r>
              <a:rPr lang="en-US" sz="2100" b="1" i="1" dirty="0">
                <a:solidFill>
                  <a:srgbClr val="C00000"/>
                </a:solidFill>
                <a:latin typeface="Arial"/>
                <a:cs typeface="Arial"/>
              </a:rPr>
              <a:t>THESE FACTORS ARE THE SAME FOR EVERY QUOTE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97D37-044A-90F1-8392-75E7821D3846}"/>
              </a:ext>
            </a:extLst>
          </p:cNvPr>
          <p:cNvSpPr txBox="1"/>
          <p:nvPr/>
        </p:nvSpPr>
        <p:spPr>
          <a:xfrm>
            <a:off x="0" y="57938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Auto Insurance Pricing in South Carolina</a:t>
            </a: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229EB-77A4-B7E0-5311-6F898929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16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EF1109-DB71-C45A-B5FC-4DBF3D2B9297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8C97B3-7A18-8ECF-0AB8-5F4532B29D0D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CFF9EBC2-BC18-7CC4-AC68-61E65D49B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5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D4514E09-515B-DD1E-8F98-0A54389C2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7FFB82-6A40-A4EA-7C49-926CE7763E1A}"/>
              </a:ext>
            </a:extLst>
          </p:cNvPr>
          <p:cNvSpPr/>
          <p:nvPr/>
        </p:nvSpPr>
        <p:spPr>
          <a:xfrm>
            <a:off x="9909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solidFill>
                  <a:prstClr val="black"/>
                </a:solidFill>
                <a:latin typeface="Arial"/>
                <a:cs typeface="Arial"/>
              </a:rPr>
              <a:t>$256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241DC8-0E16-7A65-A29C-7A82ACB1354E}"/>
              </a:ext>
            </a:extLst>
          </p:cNvPr>
          <p:cNvSpPr/>
          <p:nvPr/>
        </p:nvSpPr>
        <p:spPr>
          <a:xfrm>
            <a:off x="0" y="0"/>
            <a:ext cx="9909608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Married Male Investment Banker with MBA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Homeowner, Currently Insured &amp; Pays in Full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62051-D7C1-D63A-419F-E3088BA1E8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87" y="3429000"/>
            <a:ext cx="1924808" cy="965997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3962C-23B1-CB55-CED9-61617204B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4" y="4249558"/>
            <a:ext cx="1924808" cy="965997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23C58-70AC-0503-8627-CB014DF9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17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1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1F23D-36AA-7916-DE61-78FCB5968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8DDD91F-4DCD-BCE5-2413-665167E2D81C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D05C63-9AA8-33A4-97A3-D2EAE2A75A06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2702317E-3470-803C-6361-5BB1DC23E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5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BEDE22DC-160D-15CA-959D-E43610296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7CD022-330B-8F1E-9F11-C9F7F38782EF}"/>
              </a:ext>
            </a:extLst>
          </p:cNvPr>
          <p:cNvSpPr/>
          <p:nvPr/>
        </p:nvSpPr>
        <p:spPr>
          <a:xfrm>
            <a:off x="9909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solidFill>
                  <a:prstClr val="black"/>
                </a:solidFill>
                <a:latin typeface="Arial"/>
                <a:cs typeface="Arial"/>
              </a:rPr>
              <a:t>$271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D47688-545F-A8BE-9EBA-BAED0A32A68C}"/>
              </a:ext>
            </a:extLst>
          </p:cNvPr>
          <p:cNvSpPr/>
          <p:nvPr/>
        </p:nvSpPr>
        <p:spPr>
          <a:xfrm>
            <a:off x="0" y="0"/>
            <a:ext cx="9909608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strike="sngStrike" dirty="0">
                <a:solidFill>
                  <a:prstClr val="black"/>
                </a:solidFill>
                <a:latin typeface="Arial"/>
                <a:cs typeface="Arial"/>
              </a:rPr>
              <a:t>Married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Single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Male Investment Banker with MBA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Homeowner, Currently Insured &amp; Pays in Full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3F5AC-731D-7688-9C95-42F2B2AB67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87" y="3429000"/>
            <a:ext cx="1924808" cy="965997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FC2E25-0765-8155-2CB7-55E17F9CB0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4" y="4249558"/>
            <a:ext cx="1924808" cy="965997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9B5A4-A4DA-5B6E-B6F6-FE47E9798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45" y="3737743"/>
            <a:ext cx="1924808" cy="965997"/>
          </a:xfrm>
          <a:prstGeom prst="rect">
            <a:avLst/>
          </a:prstGeom>
          <a:effectLst/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B91AF7-4D33-5304-585B-575CF73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18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85916-DC3D-E97B-229A-6D2D02D9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FB8135-7771-2B06-1D66-F658C9C41E89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79EA5A-AF08-C15E-F94E-97BAFAE360D6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C74516FE-3DA9-AB9B-66C4-EDEF52EF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5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74FA80E0-2883-5426-6A89-12E14A91C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159325-C271-EDA9-C42D-13D77D28DE79}"/>
              </a:ext>
            </a:extLst>
          </p:cNvPr>
          <p:cNvSpPr/>
          <p:nvPr/>
        </p:nvSpPr>
        <p:spPr>
          <a:xfrm>
            <a:off x="9909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solidFill>
                  <a:prstClr val="black"/>
                </a:solidFill>
                <a:latin typeface="Arial"/>
                <a:cs typeface="Arial"/>
              </a:rPr>
              <a:t>$286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37F645-3134-9E80-A26E-E9EE065A9DDD}"/>
              </a:ext>
            </a:extLst>
          </p:cNvPr>
          <p:cNvSpPr/>
          <p:nvPr/>
        </p:nvSpPr>
        <p:spPr>
          <a:xfrm>
            <a:off x="0" y="0"/>
            <a:ext cx="9909608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Married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Single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trike="sngStrike" dirty="0">
                <a:solidFill>
                  <a:prstClr val="black"/>
                </a:solidFill>
                <a:latin typeface="Arial"/>
                <a:cs typeface="Arial"/>
              </a:rPr>
              <a:t>Male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Female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Investment Banker with MBA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Homeowner, Currently Insured &amp; Pays in Full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0E598-AFC1-E0A9-9977-B640363172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87" y="3429000"/>
            <a:ext cx="1924808" cy="965997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C54589-A114-9AE7-6719-27C8726BE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4" y="4249558"/>
            <a:ext cx="1924808" cy="965997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9988F5-EC37-6A6B-0E87-A7AE214AB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45" y="3737743"/>
            <a:ext cx="1924808" cy="965997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0107E-F7EF-5A01-D515-BA40AD0D70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360" y="3737742"/>
            <a:ext cx="1924808" cy="965997"/>
          </a:xfrm>
          <a:prstGeom prst="rect">
            <a:avLst/>
          </a:prstGeom>
          <a:effectLst/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BEE532-5853-B521-FA2E-3AD0EE2B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44530-B421-7D42-D2FB-E13092C4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AEE3B9-97B9-8D0E-66C5-9ABB8AFF4645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4451DE84-DE41-0F46-1B27-AD3465CCB1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8A4EB8-ACE6-0D03-F170-DB09D7BE5917}"/>
              </a:ext>
            </a:extLst>
          </p:cNvPr>
          <p:cNvSpPr txBox="1"/>
          <p:nvPr/>
        </p:nvSpPr>
        <p:spPr>
          <a:xfrm>
            <a:off x="1" y="32657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Sources of Data for Today’s Presentation</a:t>
            </a:r>
          </a:p>
        </p:txBody>
      </p:sp>
      <p:pic>
        <p:nvPicPr>
          <p:cNvPr id="5" name="Picture 4" descr="A green and white sign&#10;&#10;Description automatically generated">
            <a:extLst>
              <a:ext uri="{FF2B5EF4-FFF2-40B4-BE49-F238E27FC236}">
                <a16:creationId xmlns:a16="http://schemas.microsoft.com/office/drawing/2014/main" id="{9359B0C2-CD16-541A-1929-F9C584F2C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525" y="4723356"/>
            <a:ext cx="5884665" cy="93602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4F12C9-82FD-5A84-8D92-328A16F0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128" y="2890302"/>
            <a:ext cx="1838895" cy="17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0AF15-BB82-965B-573E-2263B5F560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1934" y="-593725"/>
            <a:ext cx="8491048" cy="4775749"/>
          </a:xfrm>
          <a:prstGeom prst="rect">
            <a:avLst/>
          </a:prstGeom>
        </p:spPr>
      </p:pic>
      <p:pic>
        <p:nvPicPr>
          <p:cNvPr id="11" name="Picture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6211AAE9-79BC-8337-010A-F5195E108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818" y="1280480"/>
            <a:ext cx="5245100" cy="711200"/>
          </a:xfrm>
          <a:prstGeom prst="rect">
            <a:avLst/>
          </a:prstGeom>
        </p:spPr>
      </p:pic>
      <p:pic>
        <p:nvPicPr>
          <p:cNvPr id="14" name="Picture 13" descr="A blue and yellow logo&#10;&#10;Description automatically generated">
            <a:extLst>
              <a:ext uri="{FF2B5EF4-FFF2-40B4-BE49-F238E27FC236}">
                <a16:creationId xmlns:a16="http://schemas.microsoft.com/office/drawing/2014/main" id="{57F250A6-F60B-8940-51F7-6ABE0799C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5303" y="4320650"/>
            <a:ext cx="1910443" cy="125687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40961D6-1376-CECE-4F95-DE69C59362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807" y="2643805"/>
            <a:ext cx="4574721" cy="1502966"/>
          </a:xfrm>
          <a:prstGeom prst="rect">
            <a:avLst/>
          </a:prstGeom>
        </p:spPr>
      </p:pic>
      <p:pic>
        <p:nvPicPr>
          <p:cNvPr id="17" name="Picture 1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8AECB43-4152-1E05-6621-CA23718A50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5815" y="2890302"/>
            <a:ext cx="1727200" cy="723900"/>
          </a:xfrm>
          <a:prstGeom prst="rect">
            <a:avLst/>
          </a:prstGeom>
        </p:spPr>
      </p:pic>
      <p:pic>
        <p:nvPicPr>
          <p:cNvPr id="18" name="Picture 17" descr="A green and black logo&#10;&#10;Description automatically generated">
            <a:extLst>
              <a:ext uri="{FF2B5EF4-FFF2-40B4-BE49-F238E27FC236}">
                <a16:creationId xmlns:a16="http://schemas.microsoft.com/office/drawing/2014/main" id="{68A7A4FE-1E12-AD5D-EBDC-2DFC231BD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539" y="5056336"/>
            <a:ext cx="2184400" cy="7239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3799E28-3C42-E942-73C3-EE0C62A7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BB8F-611A-1351-8193-118BF473A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BCF305-8AFA-7CB9-7BFE-32F5EEEB156B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A63F39-BAEB-A061-6EEE-CE6C44CE08AC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A9E349C7-C8E6-8359-22C0-271B8A68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5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AE25DCBB-0CD6-C759-DB8E-2FA75290D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D3CFCE-3A39-00EF-ABBA-D42A9504BB1D}"/>
              </a:ext>
            </a:extLst>
          </p:cNvPr>
          <p:cNvSpPr/>
          <p:nvPr/>
        </p:nvSpPr>
        <p:spPr>
          <a:xfrm>
            <a:off x="9909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solidFill>
                  <a:prstClr val="black"/>
                </a:solidFill>
                <a:latin typeface="Arial"/>
                <a:cs typeface="Arial"/>
              </a:rPr>
              <a:t>$313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B36B8-505B-73F7-88BF-3DD42510D270}"/>
              </a:ext>
            </a:extLst>
          </p:cNvPr>
          <p:cNvSpPr/>
          <p:nvPr/>
        </p:nvSpPr>
        <p:spPr>
          <a:xfrm>
            <a:off x="0" y="0"/>
            <a:ext cx="9909608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Married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Single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Female </a:t>
            </a:r>
            <a:r>
              <a:rPr lang="en-US" sz="2400" b="1" strike="sngStrike" dirty="0">
                <a:solidFill>
                  <a:prstClr val="black"/>
                </a:solidFill>
                <a:latin typeface="Arial"/>
                <a:cs typeface="Arial"/>
              </a:rPr>
              <a:t>Investment Banker with MBA</a:t>
            </a:r>
          </a:p>
          <a:p>
            <a:pPr algn="ctr" defTabSz="457200"/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Supermarket Clerk with HS Diploma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Homeowner, Currently Insured &amp; Pays in Full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C402D-360A-3846-22CE-FF3F225EF8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87" y="3429000"/>
            <a:ext cx="1924808" cy="965997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9604D-4B0F-8111-6B9D-59C9F4648C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4" y="4249558"/>
            <a:ext cx="1924808" cy="965997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E388A5-1C37-7548-699F-95C2E3D6B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45" y="3737743"/>
            <a:ext cx="1924808" cy="965997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E3781-EC72-2AC5-98DD-97A7277DA2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360" y="3737742"/>
            <a:ext cx="1924808" cy="96599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8899D-B226-B5B3-48C4-CD5720F4A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880" y="2941743"/>
            <a:ext cx="1924808" cy="965997"/>
          </a:xfrm>
          <a:prstGeom prst="rect">
            <a:avLst/>
          </a:prstGeom>
          <a:effectLst/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774146-5B71-7AFE-EFF7-32F39756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79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37013-AED9-AE1B-3FD1-604344C2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95BF4E-E4A1-DD8F-B2D0-6EFBB4022225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9DFFD5-67C1-82F9-0EB4-0AEC3906F3D1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ACF39E70-8412-4E70-B04F-3A19A76F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5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ED6EFAD6-7398-5D63-5252-01BA53E94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0601A9-6538-3E5F-1CB0-80AE3FC88EB7}"/>
              </a:ext>
            </a:extLst>
          </p:cNvPr>
          <p:cNvSpPr/>
          <p:nvPr/>
        </p:nvSpPr>
        <p:spPr>
          <a:xfrm>
            <a:off x="9909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solidFill>
                  <a:prstClr val="black"/>
                </a:solidFill>
                <a:latin typeface="Arial"/>
                <a:cs typeface="Arial"/>
              </a:rPr>
              <a:t>$329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AAB31-8470-4339-0C6F-0B9AE2D428BA}"/>
              </a:ext>
            </a:extLst>
          </p:cNvPr>
          <p:cNvSpPr/>
          <p:nvPr/>
        </p:nvSpPr>
        <p:spPr>
          <a:xfrm>
            <a:off x="0" y="0"/>
            <a:ext cx="9909608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Married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Single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Female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Investment Banker with MBA</a:t>
            </a:r>
          </a:p>
          <a:p>
            <a:pPr algn="ctr" defTabSz="457200"/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Supermarket Clerk with HS Diploma</a:t>
            </a:r>
          </a:p>
          <a:p>
            <a:pPr algn="ctr" defTabSz="457200"/>
            <a:r>
              <a:rPr lang="en-US" sz="2400" b="1" strike="sngStrike" dirty="0">
                <a:solidFill>
                  <a:prstClr val="black"/>
                </a:solidFill>
                <a:latin typeface="Arial"/>
                <a:cs typeface="Arial"/>
              </a:rPr>
              <a:t>Homeowner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 Renter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, Currently Insured &amp; Pays in Full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04218-2542-96F5-62F7-F10FD86985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87" y="3429000"/>
            <a:ext cx="1924808" cy="965997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1C07F-579C-1E7F-2838-490E9BA55D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4" y="4249558"/>
            <a:ext cx="1924808" cy="965997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CE5396-607E-18CD-9290-9FD20BE051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45" y="3737743"/>
            <a:ext cx="1924808" cy="965997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00592-399B-0423-1894-F8C72F2723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360" y="3737742"/>
            <a:ext cx="1924808" cy="96599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65E9-2A0E-DA4B-8DAA-A92F81A802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880" y="2941743"/>
            <a:ext cx="1924808" cy="965997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A99AB-3A07-DA89-C67E-04DE9D15F2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274" y="4452631"/>
            <a:ext cx="1924808" cy="965997"/>
          </a:xfrm>
          <a:prstGeom prst="rect">
            <a:avLst/>
          </a:prstGeom>
          <a:effectLst/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66925F0-22CB-8ADD-3C7C-E413BBFF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D0542-64BF-4B66-6ADB-E79D0A06B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36CD6E5-EAF0-784B-A3C2-85D2AAE13DC2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05B558-0393-4DD6-65A9-5D87647F9BAF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6C3A9CA3-474F-393D-EFAD-27931200F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5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2791209D-4779-34C8-7317-07E987FEC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4D46FE-0C32-4D25-5C38-6E9B3655FC0F}"/>
              </a:ext>
            </a:extLst>
          </p:cNvPr>
          <p:cNvSpPr/>
          <p:nvPr/>
        </p:nvSpPr>
        <p:spPr>
          <a:xfrm>
            <a:off x="9909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solidFill>
                  <a:prstClr val="black"/>
                </a:solidFill>
                <a:latin typeface="Arial"/>
                <a:cs typeface="Arial"/>
              </a:rPr>
              <a:t>$352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D3023-4952-B42F-85AD-B22E675C495C}"/>
              </a:ext>
            </a:extLst>
          </p:cNvPr>
          <p:cNvSpPr/>
          <p:nvPr/>
        </p:nvSpPr>
        <p:spPr>
          <a:xfrm>
            <a:off x="0" y="0"/>
            <a:ext cx="9909608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Married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Single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Female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Investment Banker with MBA</a:t>
            </a:r>
          </a:p>
          <a:p>
            <a:pPr algn="ctr" defTabSz="457200"/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Supermarket Clerk with HS Diploma</a:t>
            </a:r>
          </a:p>
          <a:p>
            <a:pPr algn="ctr" defTabSz="457200"/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Homeowner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 Renter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, Currently Insured &amp; Pays in </a:t>
            </a:r>
            <a:r>
              <a:rPr lang="en-US" sz="2400" b="1" strike="sngStrike" dirty="0">
                <a:solidFill>
                  <a:prstClr val="black"/>
                </a:solidFill>
                <a:latin typeface="Arial"/>
                <a:cs typeface="Arial"/>
              </a:rPr>
              <a:t>Full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Installments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D6253-90FC-413D-D409-72182137DF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87" y="3429000"/>
            <a:ext cx="1924808" cy="965997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1B5B8-604E-8215-B682-FB2E84394E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4" y="4249558"/>
            <a:ext cx="1924808" cy="965997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1016A7-7B00-427B-8B35-E1C14CA1E0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45" y="3737743"/>
            <a:ext cx="1924808" cy="965997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78B8E-9DA5-ECDA-435D-4449F94E2A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360" y="3737742"/>
            <a:ext cx="1924808" cy="96599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74BDE9-8F5C-940C-6469-C9052EE20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880" y="2941743"/>
            <a:ext cx="1924808" cy="965997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3F191-B0D3-0779-BE47-9D9B1B5BC3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611" y="2771745"/>
            <a:ext cx="1924808" cy="965997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EB019-BEA3-5461-8F37-1A52A67E4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274" y="4452631"/>
            <a:ext cx="1924808" cy="965997"/>
          </a:xfrm>
          <a:prstGeom prst="rect">
            <a:avLst/>
          </a:prstGeom>
          <a:effectLst/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8EFD8CF-A04C-71B7-2198-C66E20EB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0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FE356-3237-6AB7-C17F-259DDFE7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90B05B3-3C05-0B58-D690-F68C4DD6428A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7365CC-912B-91C6-4CE7-2D11561E96E9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5E68CAC5-1CD8-FFD9-DBA8-E96AE3C2D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5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2F094ABC-CED9-4EDF-4C12-D43556BC8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541625-7C9B-3166-8891-786AEA7D4D09}"/>
              </a:ext>
            </a:extLst>
          </p:cNvPr>
          <p:cNvSpPr/>
          <p:nvPr/>
        </p:nvSpPr>
        <p:spPr>
          <a:xfrm>
            <a:off x="9909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solidFill>
                  <a:prstClr val="black"/>
                </a:solidFill>
                <a:latin typeface="Arial"/>
                <a:cs typeface="Arial"/>
              </a:rPr>
              <a:t>$580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8B886A-E385-FAE1-EC21-6DE3DA981140}"/>
              </a:ext>
            </a:extLst>
          </p:cNvPr>
          <p:cNvSpPr/>
          <p:nvPr/>
        </p:nvSpPr>
        <p:spPr>
          <a:xfrm>
            <a:off x="0" y="0"/>
            <a:ext cx="9909608" cy="1633054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Married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Single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Male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Female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Investment Banker with MBA</a:t>
            </a:r>
          </a:p>
          <a:p>
            <a:pPr algn="ctr" defTabSz="457200"/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Supermarket Clerk with HS Diploma</a:t>
            </a:r>
          </a:p>
          <a:p>
            <a:pPr algn="ctr" defTabSz="457200"/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Homeowner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 Renter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, Currently </a:t>
            </a:r>
            <a:r>
              <a:rPr lang="en-US" sz="2400" b="1" strike="sngStrike" dirty="0">
                <a:solidFill>
                  <a:prstClr val="black"/>
                </a:solidFill>
                <a:latin typeface="Arial"/>
                <a:cs typeface="Arial"/>
              </a:rPr>
              <a:t>Insured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Uninsured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&amp; Pays in </a:t>
            </a:r>
            <a:r>
              <a:rPr lang="en-US" sz="2400" b="1" strike="sngStrike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Full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Installments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BD31E-73BD-6EE7-1B65-E44CFB5EDC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87" y="3429000"/>
            <a:ext cx="1924808" cy="965997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43558-510A-1139-5029-B897506758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764" y="4249558"/>
            <a:ext cx="1924808" cy="965997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3A603F-5FA5-26F8-8FD7-3C0BF61E86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45" y="3737743"/>
            <a:ext cx="1924808" cy="965997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60B056-F421-CC87-EA46-CC7FD1DC31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360" y="3737742"/>
            <a:ext cx="1924808" cy="96599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862F0B-3BDB-C301-8701-7F9BF67C68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880" y="2941743"/>
            <a:ext cx="1924808" cy="965997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A60A9-37AC-2C7D-2BFA-F0BFF1B26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611" y="2771745"/>
            <a:ext cx="1924808" cy="965997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0651BA-2F85-919E-2BE4-2C68B873A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263" y="3254743"/>
            <a:ext cx="1924808" cy="965997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A6708-B244-1B5C-0850-395AB0DA9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515" y="3400184"/>
            <a:ext cx="1924808" cy="965997"/>
          </a:xfrm>
          <a:prstGeom prst="rect">
            <a:avLst/>
          </a:prstGeom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873926-FED2-C2D0-CCF4-ED1C41F273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179" y="2373746"/>
            <a:ext cx="1924808" cy="965997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7BBC6C-C737-CCD1-6253-8AE819F773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015" y="2219374"/>
            <a:ext cx="1924808" cy="965997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64B3E8-4D5D-048A-43FF-4F0EEB0435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357" y="2146655"/>
            <a:ext cx="1924808" cy="965997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3D2A8C-715B-6A72-9AA0-3C5B2E7679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466" y="2664745"/>
            <a:ext cx="1924808" cy="965997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17696B-C418-1199-44E9-A7BAE49CD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179" y="3731258"/>
            <a:ext cx="1924808" cy="965997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B77791-485F-8224-9BE1-87CDAABD03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274" y="4452631"/>
            <a:ext cx="1924808" cy="965997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F52DDC-BB73-481E-C965-B6D96A65E1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611" y="4278374"/>
            <a:ext cx="1924808" cy="965997"/>
          </a:xfrm>
          <a:prstGeom prst="rect">
            <a:avLst/>
          </a:prstGeom>
          <a:effectLst/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D90AB33-47D1-5961-0633-CC6A0BB1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84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B8C8F-1145-FC89-6E7B-82AD74EA4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B8C6FA-DC52-F0B3-235F-BB0C67685FB8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E86966-95AB-27DA-687A-061CD5F80ECA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0DC05030-8765-68C1-5E91-25DD05AB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C9E3D1A1-0E18-DA62-DB16-8DFC4C2145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613" y="1532228"/>
            <a:ext cx="3607496" cy="2805743"/>
          </a:xfrm>
          <a:prstGeom prst="rect">
            <a:avLst/>
          </a:prstGeom>
        </p:spPr>
      </p:pic>
      <p:pic>
        <p:nvPicPr>
          <p:cNvPr id="19" name="Picture 18" descr="A screenshot of a car insurance policy&#10;&#10;Description automatically generated">
            <a:extLst>
              <a:ext uri="{FF2B5EF4-FFF2-40B4-BE49-F238E27FC236}">
                <a16:creationId xmlns:a16="http://schemas.microsoft.com/office/drawing/2014/main" id="{8463EF61-40AD-C9C0-9036-FDDD7562B8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290" y="2846672"/>
            <a:ext cx="3607496" cy="2736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91E631-A4B1-0157-9DE8-A2D420E2A0F3}"/>
              </a:ext>
            </a:extLst>
          </p:cNvPr>
          <p:cNvSpPr txBox="1"/>
          <p:nvPr/>
        </p:nvSpPr>
        <p:spPr>
          <a:xfrm>
            <a:off x="-1" y="35072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Same Car, Same Location, Same Commute, </a:t>
            </a:r>
          </a:p>
          <a:p>
            <a:pPr algn="ctr"/>
            <a:r>
              <a:rPr lang="en-US" sz="3600" b="1" dirty="0"/>
              <a:t>Same Driving Record…Different Price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72F48325-4CB3-A69C-DD22-A41299769EA9}"/>
              </a:ext>
            </a:extLst>
          </p:cNvPr>
          <p:cNvSpPr/>
          <p:nvPr/>
        </p:nvSpPr>
        <p:spPr>
          <a:xfrm rot="3408555">
            <a:off x="5816507" y="2123072"/>
            <a:ext cx="1284790" cy="3339778"/>
          </a:xfrm>
          <a:prstGeom prst="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+127%</a:t>
            </a:r>
          </a:p>
        </p:txBody>
      </p:sp>
      <p:pic>
        <p:nvPicPr>
          <p:cNvPr id="22" name="Content Placeholder 4" descr="An aerial view of a stadium&#10;&#10;Description automatically generated">
            <a:extLst>
              <a:ext uri="{FF2B5EF4-FFF2-40B4-BE49-F238E27FC236}">
                <a16:creationId xmlns:a16="http://schemas.microsoft.com/office/drawing/2014/main" id="{736949FF-2611-1A7E-F661-71D57B0406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3" y="1690688"/>
            <a:ext cx="10417274" cy="51673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29B92-504E-2979-FE0A-C2584637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BB6C-5D30-430C-9B9A-8C5098DD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241BA9F-9DB1-1C5F-24C6-34C80A15AE68}"/>
              </a:ext>
            </a:extLst>
          </p:cNvPr>
          <p:cNvGrpSpPr/>
          <p:nvPr/>
        </p:nvGrpSpPr>
        <p:grpSpPr>
          <a:xfrm>
            <a:off x="-1524831" y="5420628"/>
            <a:ext cx="13716831" cy="2317016"/>
            <a:chOff x="-1524831" y="5409053"/>
            <a:chExt cx="13716831" cy="231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7D9D0-3DAC-F934-C242-6F6347CBD5C3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F60A5A65-B3D0-C837-5C50-2CD687D30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D9518C-E36B-33A4-6377-0F0593A823E6}"/>
              </a:ext>
            </a:extLst>
          </p:cNvPr>
          <p:cNvSpPr txBox="1"/>
          <p:nvPr/>
        </p:nvSpPr>
        <p:spPr>
          <a:xfrm>
            <a:off x="0" y="5793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Credit Scores Are a Chief Driver of Car Insurance Premiums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C7243D-E900-B56D-451E-100665DA8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54325"/>
              </p:ext>
            </p:extLst>
          </p:nvPr>
        </p:nvGraphicFramePr>
        <p:xfrm>
          <a:off x="1790700" y="1396423"/>
          <a:ext cx="8610600" cy="3317967"/>
        </p:xfrm>
        <a:graphic>
          <a:graphicData uri="http://schemas.openxmlformats.org/drawingml/2006/table">
            <a:tbl>
              <a:tblPr firstRow="1" firstCol="1" bandRow="1">
                <a:solidFill>
                  <a:srgbClr val="C00000"/>
                </a:solidFill>
                <a:tableStyleId>{21E4AEA4-8DFA-4A89-87EB-49C32662AFE0}</a:tableStyleId>
              </a:tblPr>
              <a:tblGrid>
                <a:gridCol w="2869586">
                  <a:extLst>
                    <a:ext uri="{9D8B030D-6E8A-4147-A177-3AD203B41FA5}">
                      <a16:colId xmlns:a16="http://schemas.microsoft.com/office/drawing/2014/main" val="2139130053"/>
                    </a:ext>
                  </a:extLst>
                </a:gridCol>
                <a:gridCol w="2870507">
                  <a:extLst>
                    <a:ext uri="{9D8B030D-6E8A-4147-A177-3AD203B41FA5}">
                      <a16:colId xmlns:a16="http://schemas.microsoft.com/office/drawing/2014/main" val="74239784"/>
                    </a:ext>
                  </a:extLst>
                </a:gridCol>
                <a:gridCol w="2870507">
                  <a:extLst>
                    <a:ext uri="{9D8B030D-6E8A-4147-A177-3AD203B41FA5}">
                      <a16:colId xmlns:a16="http://schemas.microsoft.com/office/drawing/2014/main" val="4215258805"/>
                    </a:ext>
                  </a:extLst>
                </a:gridCol>
              </a:tblGrid>
              <a:tr h="12366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 Driver with…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National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Average Premium by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Credit Score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South Carolina Average Premium by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Credit Score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41598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Excellent Credit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$470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$519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2362414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Fair Credit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$701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$775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4916368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Poor Credit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$1,012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$1,103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96410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456B7B-DF98-09AC-F9AB-C67C2A6F6DDA}"/>
              </a:ext>
            </a:extLst>
          </p:cNvPr>
          <p:cNvSpPr txBox="1"/>
          <p:nvPr/>
        </p:nvSpPr>
        <p:spPr>
          <a:xfrm>
            <a:off x="7522030" y="4848609"/>
            <a:ext cx="287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112% Penalty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C1090-D7D4-C8AA-3932-40EDA43C7EF1}"/>
              </a:ext>
            </a:extLst>
          </p:cNvPr>
          <p:cNvSpPr txBox="1"/>
          <p:nvPr/>
        </p:nvSpPr>
        <p:spPr>
          <a:xfrm>
            <a:off x="82780" y="5494979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 Source: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8D6BA2D-0A0E-39C9-D921-973A22CF2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4" y="5413221"/>
            <a:ext cx="2275115" cy="74746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DBE950-22A8-AD3D-1C4B-87E637A4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2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credit score&#10;&#10;Description automatically generated">
            <a:extLst>
              <a:ext uri="{FF2B5EF4-FFF2-40B4-BE49-F238E27FC236}">
                <a16:creationId xmlns:a16="http://schemas.microsoft.com/office/drawing/2014/main" id="{163F4D02-AB22-D222-E79B-8220994593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747" y="0"/>
            <a:ext cx="9258524" cy="6843408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DFBDFBA4-7B47-2D39-1A04-41782A20D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47" y="474162"/>
            <a:ext cx="2184400" cy="723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EF131C9-8262-92F7-B06E-F7D8593BC813}"/>
              </a:ext>
            </a:extLst>
          </p:cNvPr>
          <p:cNvGrpSpPr/>
          <p:nvPr/>
        </p:nvGrpSpPr>
        <p:grpSpPr>
          <a:xfrm>
            <a:off x="-1524831" y="5420628"/>
            <a:ext cx="13716831" cy="2317016"/>
            <a:chOff x="-1524831" y="5409053"/>
            <a:chExt cx="13716831" cy="231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076D6F-D79E-F368-88E7-613B8132B931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DDC074E8-2EE3-F493-A787-D130A813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E6B6C9-0BC3-8C65-49D2-314B0A7969A0}"/>
              </a:ext>
            </a:extLst>
          </p:cNvPr>
          <p:cNvSpPr txBox="1"/>
          <p:nvPr/>
        </p:nvSpPr>
        <p:spPr>
          <a:xfrm>
            <a:off x="911308" y="528335"/>
            <a:ext cx="892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1BE1A-9753-266B-9683-5F5A9D0D45E0}"/>
              </a:ext>
            </a:extLst>
          </p:cNvPr>
          <p:cNvSpPr/>
          <p:nvPr/>
        </p:nvSpPr>
        <p:spPr>
          <a:xfrm>
            <a:off x="3760147" y="2835797"/>
            <a:ext cx="6182506" cy="332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8E73-1EBB-2F17-C32E-4B512AF7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5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AAFB4-4CCE-DC03-0EB0-535E188BE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credit score&#10;&#10;Description automatically generated">
            <a:extLst>
              <a:ext uri="{FF2B5EF4-FFF2-40B4-BE49-F238E27FC236}">
                <a16:creationId xmlns:a16="http://schemas.microsoft.com/office/drawing/2014/main" id="{0E116EB1-C125-3841-682C-DFEB7D9539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747" y="0"/>
            <a:ext cx="9258524" cy="6843408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8793A224-DCFD-7F71-878E-779AB8753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47" y="474162"/>
            <a:ext cx="2184400" cy="723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590252-8284-2A7E-A5CA-250E9ECE02DC}"/>
              </a:ext>
            </a:extLst>
          </p:cNvPr>
          <p:cNvGrpSpPr/>
          <p:nvPr/>
        </p:nvGrpSpPr>
        <p:grpSpPr>
          <a:xfrm>
            <a:off x="-1524831" y="5420628"/>
            <a:ext cx="13716831" cy="2317016"/>
            <a:chOff x="-1524831" y="5409053"/>
            <a:chExt cx="13716831" cy="231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B90D9D-9AD0-A0AB-C438-984416F41508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315A5288-94DE-9A15-B176-53EF765CB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75287F9-76D6-461E-74D5-1F5D3233C9E3}"/>
              </a:ext>
            </a:extLst>
          </p:cNvPr>
          <p:cNvSpPr txBox="1"/>
          <p:nvPr/>
        </p:nvSpPr>
        <p:spPr>
          <a:xfrm>
            <a:off x="911308" y="528335"/>
            <a:ext cx="892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9AE1B2-4C62-1C99-0D1A-42D897D9DB56}"/>
              </a:ext>
            </a:extLst>
          </p:cNvPr>
          <p:cNvSpPr/>
          <p:nvPr/>
        </p:nvSpPr>
        <p:spPr>
          <a:xfrm>
            <a:off x="5382227" y="2835797"/>
            <a:ext cx="4560425" cy="332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F00BD4-74EF-B043-2BA1-7EBB0E15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27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7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F757-0019-992F-1732-85380E6C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credit score&#10;&#10;Description automatically generated">
            <a:extLst>
              <a:ext uri="{FF2B5EF4-FFF2-40B4-BE49-F238E27FC236}">
                <a16:creationId xmlns:a16="http://schemas.microsoft.com/office/drawing/2014/main" id="{704F434B-94D0-E3ED-7142-888C482A6F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747" y="0"/>
            <a:ext cx="9258524" cy="6843408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03FF039A-AC8B-09A3-FEB1-4ED8C585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47" y="474162"/>
            <a:ext cx="2184400" cy="723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7DE4D5-2D2F-22A4-9D6F-0BE6DF6B7979}"/>
              </a:ext>
            </a:extLst>
          </p:cNvPr>
          <p:cNvGrpSpPr/>
          <p:nvPr/>
        </p:nvGrpSpPr>
        <p:grpSpPr>
          <a:xfrm>
            <a:off x="-1524831" y="5420628"/>
            <a:ext cx="13716831" cy="2317016"/>
            <a:chOff x="-1524831" y="5409053"/>
            <a:chExt cx="13716831" cy="231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286384-3DF2-A7B1-624E-C81E17B141E9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9E388435-4EB0-7D80-7554-1E57EA29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DF7A99-5925-BCF0-467A-BCEF4CBEAF48}"/>
              </a:ext>
            </a:extLst>
          </p:cNvPr>
          <p:cNvSpPr txBox="1"/>
          <p:nvPr/>
        </p:nvSpPr>
        <p:spPr>
          <a:xfrm>
            <a:off x="911308" y="528335"/>
            <a:ext cx="892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17D6B7-B40A-1AF8-9F8C-4FCF903E4D3E}"/>
              </a:ext>
            </a:extLst>
          </p:cNvPr>
          <p:cNvSpPr/>
          <p:nvPr/>
        </p:nvSpPr>
        <p:spPr>
          <a:xfrm>
            <a:off x="8183301" y="2835797"/>
            <a:ext cx="1759351" cy="332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BCBCCF-1300-765F-15D7-D230F1AB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7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162E-1ECC-F77E-0103-416C6094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credit score&#10;&#10;Description automatically generated">
            <a:extLst>
              <a:ext uri="{FF2B5EF4-FFF2-40B4-BE49-F238E27FC236}">
                <a16:creationId xmlns:a16="http://schemas.microsoft.com/office/drawing/2014/main" id="{B188B9FF-D5EB-2DAB-632B-4F72D1711A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747" y="0"/>
            <a:ext cx="9258524" cy="6843408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94089ED0-0719-0A7A-940F-FC1FF099D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47" y="474162"/>
            <a:ext cx="2184400" cy="723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5FE2DE-689A-4E32-95E4-CFF245ADCE77}"/>
              </a:ext>
            </a:extLst>
          </p:cNvPr>
          <p:cNvGrpSpPr/>
          <p:nvPr/>
        </p:nvGrpSpPr>
        <p:grpSpPr>
          <a:xfrm>
            <a:off x="-1524831" y="5420628"/>
            <a:ext cx="13716831" cy="2317016"/>
            <a:chOff x="-1524831" y="5409053"/>
            <a:chExt cx="13716831" cy="231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F55F88-137F-DDAC-1663-82115964D235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52A9C799-96BD-0D03-BECC-26A9B04A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809DFC-1D65-3C8B-69B7-D7992BC1E4E1}"/>
              </a:ext>
            </a:extLst>
          </p:cNvPr>
          <p:cNvSpPr txBox="1"/>
          <p:nvPr/>
        </p:nvSpPr>
        <p:spPr>
          <a:xfrm>
            <a:off x="911308" y="528335"/>
            <a:ext cx="892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5214B-C986-57C8-DA2B-78E5D76C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58D8-D996-FDDD-1B06-76966DD56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65EC67-76C3-7EF1-AC4B-9F960303FB84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F93E7265-14CE-01CC-6AE2-9316BFEFF8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7EC26-23D4-F0F1-955D-EE30C96C2AB1}"/>
              </a:ext>
            </a:extLst>
          </p:cNvPr>
          <p:cNvSpPr txBox="1"/>
          <p:nvPr/>
        </p:nvSpPr>
        <p:spPr>
          <a:xfrm>
            <a:off x="0" y="31058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“Float” and the Insurance Cycle</a:t>
            </a:r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19E56-DF75-8CE4-0B81-A1E60AC8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77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4C6FE-CBEE-7EBB-B438-14213A45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2EB4DF-E278-C6DB-9DB5-84AF92075EA7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8C22A78D-6A70-2ADD-3FFB-7532D6616A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61B6F-15D2-87E4-E36F-EB31C148C32F}"/>
              </a:ext>
            </a:extLst>
          </p:cNvPr>
          <p:cNvSpPr txBox="1"/>
          <p:nvPr/>
        </p:nvSpPr>
        <p:spPr>
          <a:xfrm>
            <a:off x="0" y="31058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Industry Profitability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95FA9-F502-6D23-95EB-8CAD24A2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4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9A726-2B1B-F66B-3DFD-553214265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2D006C-E194-CA82-D1CC-BA7A0C387BED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99B85F-1C19-41F2-22F4-8D6985634A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E84728A-5696-9057-4750-DE2F8D0A0463}"/>
              </a:ext>
            </a:extLst>
          </p:cNvPr>
          <p:cNvGrpSpPr/>
          <p:nvPr/>
        </p:nvGrpSpPr>
        <p:grpSpPr>
          <a:xfrm>
            <a:off x="1301579" y="1169773"/>
            <a:ext cx="9588843" cy="4356460"/>
            <a:chOff x="1613345" y="1"/>
            <a:chExt cx="7772400" cy="3338220"/>
          </a:xfrm>
        </p:grpSpPr>
        <p:pic>
          <p:nvPicPr>
            <p:cNvPr id="10" name="Picture 9" descr="A table of numbers with black text&#10;&#10;Description automatically generated">
              <a:extLst>
                <a:ext uri="{FF2B5EF4-FFF2-40B4-BE49-F238E27FC236}">
                  <a16:creationId xmlns:a16="http://schemas.microsoft.com/office/drawing/2014/main" id="{B8AEED07-6647-21F9-94BC-34EB60823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3345" y="3011483"/>
              <a:ext cx="7772400" cy="326738"/>
            </a:xfrm>
            <a:prstGeom prst="rect">
              <a:avLst/>
            </a:prstGeom>
          </p:spPr>
        </p:pic>
        <p:pic>
          <p:nvPicPr>
            <p:cNvPr id="16" name="Picture 15" descr="A table of numbers and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9B98D588-E593-54E7-9206-131B3B9F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3345" y="1"/>
              <a:ext cx="7772400" cy="1251284"/>
            </a:xfrm>
            <a:prstGeom prst="rect">
              <a:avLst/>
            </a:prstGeom>
          </p:spPr>
        </p:pic>
        <p:pic>
          <p:nvPicPr>
            <p:cNvPr id="17" name="Picture 16" descr="A table of numbers and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B1851824-47CD-A30C-E311-64A4AACA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3345" y="1364844"/>
              <a:ext cx="7772400" cy="326738"/>
            </a:xfrm>
            <a:prstGeom prst="rect">
              <a:avLst/>
            </a:prstGeom>
          </p:spPr>
        </p:pic>
        <p:pic>
          <p:nvPicPr>
            <p:cNvPr id="8" name="Picture 7" descr="A table of numbers with black text&#10;&#10;Description automatically generated">
              <a:extLst>
                <a:ext uri="{FF2B5EF4-FFF2-40B4-BE49-F238E27FC236}">
                  <a16:creationId xmlns:a16="http://schemas.microsoft.com/office/drawing/2014/main" id="{33A8BB64-44F3-6443-66FA-639BBEE78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3345" y="1646640"/>
              <a:ext cx="7772400" cy="125128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52B365B-3D3E-C058-1EEF-846D4A8E1819}"/>
              </a:ext>
            </a:extLst>
          </p:cNvPr>
          <p:cNvSpPr txBox="1"/>
          <p:nvPr/>
        </p:nvSpPr>
        <p:spPr>
          <a:xfrm>
            <a:off x="0" y="1821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2014-2023 P&amp;C Profits in S.C. Beats Nation</a:t>
            </a:r>
            <a:endParaRPr lang="en-US" sz="3600" dirty="0"/>
          </a:p>
        </p:txBody>
      </p:sp>
      <p:pic>
        <p:nvPicPr>
          <p:cNvPr id="20" name="Picture 19" descr="A blue sign with white text&#10;&#10;Description automatically generated">
            <a:extLst>
              <a:ext uri="{FF2B5EF4-FFF2-40B4-BE49-F238E27FC236}">
                <a16:creationId xmlns:a16="http://schemas.microsoft.com/office/drawing/2014/main" id="{7D3928A0-9B29-419D-6986-E0E968F9D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10483"/>
            <a:ext cx="3949751" cy="5355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31BFDE-8B92-CE4B-7538-D4CF97BFE3D7}"/>
              </a:ext>
            </a:extLst>
          </p:cNvPr>
          <p:cNvSpPr txBox="1"/>
          <p:nvPr/>
        </p:nvSpPr>
        <p:spPr>
          <a:xfrm>
            <a:off x="0" y="5352548"/>
            <a:ext cx="116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5A786D5-B156-3ECC-0ED6-66C3A554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28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16C2-BDA0-09CE-786A-D25234F27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F2539-E65F-AE68-95BC-B22FFEBC7AB3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D4CB46B4-AFB9-7E51-8D82-DF0ABC3905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pic>
        <p:nvPicPr>
          <p:cNvPr id="5" name="Picture 4" descr="A table with numbers and a number of text&#10;&#10;Description automatically generated with medium confidence">
            <a:extLst>
              <a:ext uri="{FF2B5EF4-FFF2-40B4-BE49-F238E27FC236}">
                <a16:creationId xmlns:a16="http://schemas.microsoft.com/office/drawing/2014/main" id="{50F6B993-65F6-0633-9318-962027ED2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56" y="1307969"/>
            <a:ext cx="7772400" cy="4642986"/>
          </a:xfrm>
          <a:prstGeom prst="rect">
            <a:avLst/>
          </a:prstGeom>
        </p:spPr>
      </p:pic>
      <p:pic>
        <p:nvPicPr>
          <p:cNvPr id="6" name="Picture 5" descr="A green and white sign&#10;&#10;Description automatically generated">
            <a:extLst>
              <a:ext uri="{FF2B5EF4-FFF2-40B4-BE49-F238E27FC236}">
                <a16:creationId xmlns:a16="http://schemas.microsoft.com/office/drawing/2014/main" id="{E782191D-D9B7-EBAC-C692-7292E1960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4" y="1407407"/>
            <a:ext cx="4219312" cy="671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C370F4-1697-15D5-77BD-011340A7BA21}"/>
              </a:ext>
            </a:extLst>
          </p:cNvPr>
          <p:cNvSpPr txBox="1"/>
          <p:nvPr/>
        </p:nvSpPr>
        <p:spPr>
          <a:xfrm>
            <a:off x="0" y="1821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2014-2023 Property Insurance Profit in S.C. Beats Nation</a:t>
            </a:r>
            <a:endParaRPr lang="en-US" sz="3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90384-371A-CA44-0400-0FADAE58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2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5EB89-587D-41A1-B8CC-83F04C973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ABEF862-BD06-84C5-0DC1-AD5D3009911C}"/>
              </a:ext>
            </a:extLst>
          </p:cNvPr>
          <p:cNvSpPr txBox="1"/>
          <p:nvPr/>
        </p:nvSpPr>
        <p:spPr>
          <a:xfrm>
            <a:off x="-382137" y="3350576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</a:rPr>
              <a:t>Property/Casualty Net Income 2024: 	$169.3 Billion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r"/>
            <a:r>
              <a:rPr lang="en-US" sz="3200" b="1" dirty="0">
                <a:solidFill>
                  <a:srgbClr val="C00000"/>
                </a:solidFill>
              </a:rPr>
              <a:t>Stockholder Dividends in 2024:	$85.9 Billion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AECDDA-DDAC-B485-5BC2-538EBD87A8D3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4F6ABCE9-1620-4846-C1F9-2DE056CDE9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C5D8BB2-062D-52F3-3052-03E3AFE1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10" y="3619568"/>
            <a:ext cx="1727200" cy="723900"/>
          </a:xfrm>
          <a:prstGeom prst="rect">
            <a:avLst/>
          </a:prstGeom>
        </p:spPr>
      </p:pic>
      <p:pic>
        <p:nvPicPr>
          <p:cNvPr id="15" name="Picture 14" descr="A close up of a text&#10;&#10;Description automatically generated">
            <a:extLst>
              <a:ext uri="{FF2B5EF4-FFF2-40B4-BE49-F238E27FC236}">
                <a16:creationId xmlns:a16="http://schemas.microsoft.com/office/drawing/2014/main" id="{60F6008A-D6C7-B39F-C21B-0FA5B9F9E2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93" y="1849871"/>
            <a:ext cx="9805541" cy="9906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1BAC32-00DF-39DA-67A8-F586F50D6AD5}"/>
              </a:ext>
            </a:extLst>
          </p:cNvPr>
          <p:cNvSpPr txBox="1"/>
          <p:nvPr/>
        </p:nvSpPr>
        <p:spPr>
          <a:xfrm>
            <a:off x="0" y="1821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2024: A Banner Year for the P&amp;C Sector</a:t>
            </a:r>
            <a:endParaRPr lang="en-US" sz="36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060BCF-DD71-3C8A-F3EF-25CA7E37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77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1191C-D306-10CD-8830-4A52C356D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B12CDF-0AF9-7FD6-2B42-3B3ABBB4219D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0D1AF792-C7BB-71CD-A869-F8C93B7CBC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37FD4F-422F-6CDE-37D1-CC573E7EC003}"/>
              </a:ext>
            </a:extLst>
          </p:cNvPr>
          <p:cNvSpPr txBox="1"/>
          <p:nvPr/>
        </p:nvSpPr>
        <p:spPr>
          <a:xfrm>
            <a:off x="0" y="1821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2024: Insurers with Business in S.C. Return Better Results</a:t>
            </a:r>
            <a:endParaRPr lang="en-US" sz="3600" dirty="0"/>
          </a:p>
        </p:txBody>
      </p: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B018F418-D6FD-348A-1085-25E5D2B67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67" y="4402537"/>
            <a:ext cx="1910443" cy="1256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0AAFA-8576-9F83-5CF7-78FA4335BE49}"/>
              </a:ext>
            </a:extLst>
          </p:cNvPr>
          <p:cNvSpPr txBox="1"/>
          <p:nvPr/>
        </p:nvSpPr>
        <p:spPr>
          <a:xfrm>
            <a:off x="766248" y="2620071"/>
            <a:ext cx="3655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Homeowners Insurance</a:t>
            </a:r>
          </a:p>
          <a:p>
            <a:pPr algn="ctr"/>
            <a:endParaRPr lang="en-US" dirty="0"/>
          </a:p>
          <a:p>
            <a:r>
              <a:rPr lang="en-US" dirty="0"/>
              <a:t>Companies Selling in S.C.:  	  </a:t>
            </a:r>
            <a:r>
              <a:rPr lang="en-US" b="1" dirty="0">
                <a:solidFill>
                  <a:srgbClr val="C00000"/>
                </a:solidFill>
              </a:rPr>
              <a:t>6.9%</a:t>
            </a:r>
          </a:p>
          <a:p>
            <a:r>
              <a:rPr lang="en-US" dirty="0"/>
              <a:t>All Companies Nationwide:	  </a:t>
            </a:r>
            <a:r>
              <a:rPr lang="en-US" b="1" dirty="0">
                <a:solidFill>
                  <a:srgbClr val="C00000"/>
                </a:solidFill>
              </a:rPr>
              <a:t>5.2%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828E3-1AFA-6BFB-CAD4-047EE6F7F854}"/>
              </a:ext>
            </a:extLst>
          </p:cNvPr>
          <p:cNvSpPr txBox="1"/>
          <p:nvPr/>
        </p:nvSpPr>
        <p:spPr>
          <a:xfrm>
            <a:off x="4540005" y="3288823"/>
            <a:ext cx="3655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Auto Insurance</a:t>
            </a:r>
          </a:p>
          <a:p>
            <a:pPr algn="ctr"/>
            <a:endParaRPr lang="en-US" dirty="0"/>
          </a:p>
          <a:p>
            <a:r>
              <a:rPr lang="en-US" dirty="0"/>
              <a:t>Companies Selling in S.C.:       </a:t>
            </a:r>
            <a:r>
              <a:rPr lang="en-US" b="1" dirty="0">
                <a:solidFill>
                  <a:srgbClr val="C00000"/>
                </a:solidFill>
              </a:rPr>
              <a:t>10.5%</a:t>
            </a:r>
          </a:p>
          <a:p>
            <a:r>
              <a:rPr lang="en-US" dirty="0"/>
              <a:t>All Companies Nationwide:	  </a:t>
            </a:r>
            <a:r>
              <a:rPr lang="en-US" b="1" dirty="0">
                <a:solidFill>
                  <a:srgbClr val="C00000"/>
                </a:solidFill>
              </a:rPr>
              <a:t>5.6%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B6FD8-D283-A510-F04C-91F4F3CFA078}"/>
              </a:ext>
            </a:extLst>
          </p:cNvPr>
          <p:cNvSpPr txBox="1"/>
          <p:nvPr/>
        </p:nvSpPr>
        <p:spPr>
          <a:xfrm>
            <a:off x="8313762" y="3971223"/>
            <a:ext cx="3655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P&amp;C Insurance</a:t>
            </a:r>
          </a:p>
          <a:p>
            <a:pPr algn="ctr"/>
            <a:endParaRPr lang="en-US" dirty="0"/>
          </a:p>
          <a:p>
            <a:r>
              <a:rPr lang="en-US" dirty="0"/>
              <a:t>Companies Selling in S.C.:  	</a:t>
            </a:r>
            <a:r>
              <a:rPr lang="en-US" b="1" dirty="0">
                <a:solidFill>
                  <a:srgbClr val="C00000"/>
                </a:solidFill>
              </a:rPr>
              <a:t>10.4%</a:t>
            </a:r>
          </a:p>
          <a:p>
            <a:r>
              <a:rPr lang="en-US" dirty="0"/>
              <a:t>All Companies Nationwide:	  </a:t>
            </a:r>
            <a:r>
              <a:rPr lang="en-US" b="1" dirty="0">
                <a:solidFill>
                  <a:srgbClr val="C00000"/>
                </a:solidFill>
              </a:rPr>
              <a:t>8.5%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960F180-7AD6-3B65-6B55-5F5666094099}"/>
              </a:ext>
            </a:extLst>
          </p:cNvPr>
          <p:cNvSpPr/>
          <p:nvPr/>
        </p:nvSpPr>
        <p:spPr>
          <a:xfrm rot="5400000">
            <a:off x="5713575" y="-3185555"/>
            <a:ext cx="687846" cy="10852691"/>
          </a:xfrm>
          <a:prstGeom prst="leftBrace">
            <a:avLst>
              <a:gd name="adj1" fmla="val 895"/>
              <a:gd name="adj2" fmla="val 4987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B7FA5-9383-CF02-DBA8-B3A0454076AE}"/>
              </a:ext>
            </a:extLst>
          </p:cNvPr>
          <p:cNvSpPr txBox="1"/>
          <p:nvPr/>
        </p:nvSpPr>
        <p:spPr>
          <a:xfrm>
            <a:off x="499671" y="1407062"/>
            <a:ext cx="109841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Average National Net Income per Insurer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E2A2440-C982-01FD-8719-90119F4F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04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7A9060-BC21-32E5-50A1-33B5184AB8E3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21B821B-D105-6D68-902B-CC0496C3D8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77378CA-8270-5F9B-95CD-98166A5E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412" y="1000722"/>
            <a:ext cx="7576854" cy="113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E423F-F2AB-F08B-5D30-6F290C424946}"/>
              </a:ext>
            </a:extLst>
          </p:cNvPr>
          <p:cNvSpPr txBox="1"/>
          <p:nvPr/>
        </p:nvSpPr>
        <p:spPr>
          <a:xfrm>
            <a:off x="0" y="1821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2025: The Profits Keep Rolling In</a:t>
            </a:r>
            <a:endParaRPr lang="en-US" sz="3600" dirty="0"/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88BCA60-7350-3FE0-547B-C1EB8B78F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56" y="1200145"/>
            <a:ext cx="1244233" cy="521480"/>
          </a:xfrm>
          <a:prstGeom prst="rect">
            <a:avLst/>
          </a:prstGeom>
        </p:spPr>
      </p:pic>
      <p:pic>
        <p:nvPicPr>
          <p:cNvPr id="14" name="Picture 13" descr="A logo of hands shaking&#10;&#10;Description automatically generated">
            <a:extLst>
              <a:ext uri="{FF2B5EF4-FFF2-40B4-BE49-F238E27FC236}">
                <a16:creationId xmlns:a16="http://schemas.microsoft.com/office/drawing/2014/main" id="{3988E542-9580-3CCE-8289-2A3C86110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43" y="2607971"/>
            <a:ext cx="2548091" cy="1537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F0C382-7A0B-5F84-6F9E-B7FA31635C52}"/>
              </a:ext>
            </a:extLst>
          </p:cNvPr>
          <p:cNvSpPr txBox="1"/>
          <p:nvPr/>
        </p:nvSpPr>
        <p:spPr>
          <a:xfrm>
            <a:off x="293690" y="4251310"/>
            <a:ext cx="32796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</a:rPr>
              <a:t>Allstate Reports Second Quarter 2025 Results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MT"/>
              </a:rPr>
              <a:t>“Revenues increased to $16.6 billion and 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MT"/>
              </a:rPr>
              <a:t>net income was $2.1 billion for the quarter</a:t>
            </a:r>
            <a:r>
              <a:rPr lang="en-US" sz="1800" dirty="0">
                <a:effectLst/>
                <a:latin typeface="ArialMT"/>
              </a:rPr>
              <a:t>.”</a:t>
            </a:r>
            <a:endParaRPr lang="en-US" dirty="0"/>
          </a:p>
          <a:p>
            <a:r>
              <a:rPr lang="en-US" sz="1800" b="1" dirty="0"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CBD53-B33C-8881-8E18-8A1829809738}"/>
              </a:ext>
            </a:extLst>
          </p:cNvPr>
          <p:cNvGrpSpPr/>
          <p:nvPr/>
        </p:nvGrpSpPr>
        <p:grpSpPr>
          <a:xfrm>
            <a:off x="3483476" y="2325720"/>
            <a:ext cx="8708524" cy="1537074"/>
            <a:chOff x="231710" y="2591130"/>
            <a:chExt cx="8708524" cy="1537074"/>
          </a:xfrm>
        </p:grpSpPr>
        <p:pic>
          <p:nvPicPr>
            <p:cNvPr id="7" name="Picture 6" descr="A close up of a text&#10;&#10;Description automatically generated">
              <a:extLst>
                <a:ext uri="{FF2B5EF4-FFF2-40B4-BE49-F238E27FC236}">
                  <a16:creationId xmlns:a16="http://schemas.microsoft.com/office/drawing/2014/main" id="{EFEDDEAF-833F-A5C9-14FC-D16E01671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3910" y="2591130"/>
              <a:ext cx="6346324" cy="153707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82B637-7FE2-5438-978E-6190B1ACD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1710" y="3003235"/>
              <a:ext cx="23622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F921E4-82E2-6FB8-8638-C2E074A92FAE}"/>
                </a:ext>
              </a:extLst>
            </p:cNvPr>
            <p:cNvSpPr txBox="1"/>
            <p:nvPr/>
          </p:nvSpPr>
          <p:spPr>
            <a:xfrm>
              <a:off x="3706128" y="3028260"/>
              <a:ext cx="3874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Quarterly Net Income: </a:t>
              </a:r>
              <a:r>
                <a:rPr lang="en-US" b="1" dirty="0">
                  <a:solidFill>
                    <a:srgbClr val="C00000"/>
                  </a:solidFill>
                </a:rPr>
                <a:t>$3.2 billion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D780B6-C61E-292B-8A29-0BC966F00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785" y="4049841"/>
            <a:ext cx="1270000" cy="571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640F03-3487-3641-D1C2-9A5BE2E32319}"/>
              </a:ext>
            </a:extLst>
          </p:cNvPr>
          <p:cNvSpPr txBox="1"/>
          <p:nvPr/>
        </p:nvSpPr>
        <p:spPr>
          <a:xfrm>
            <a:off x="4806534" y="4562573"/>
            <a:ext cx="6647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u="none" strike="noStrike" dirty="0">
                <a:solidFill>
                  <a:srgbClr val="46494D"/>
                </a:solidFill>
                <a:effectLst/>
                <a:latin typeface="BattersonSans"/>
              </a:rPr>
              <a:t>Travelers Reports Excellent Second Quarter and Year-to-Date Results</a:t>
            </a:r>
          </a:p>
          <a:p>
            <a:pPr algn="l" fontAlgn="base"/>
            <a:r>
              <a:rPr lang="en-US" b="0" i="0" u="none" strike="noStrike" dirty="0">
                <a:solidFill>
                  <a:srgbClr val="46494D"/>
                </a:solidFill>
                <a:effectLst/>
                <a:latin typeface="BattersonSans"/>
              </a:rPr>
              <a:t>Second quarter net income of </a:t>
            </a:r>
            <a:r>
              <a:rPr lang="en-US" b="1" i="0" u="none" strike="noStrike" dirty="0">
                <a:solidFill>
                  <a:srgbClr val="C00000"/>
                </a:solidFill>
                <a:effectLst/>
                <a:latin typeface="BattersonSans"/>
              </a:rPr>
              <a:t>$1.509 billion…and Return on Equity of 20.9%</a:t>
            </a:r>
          </a:p>
          <a:p>
            <a:pPr algn="l" fontAlgn="base"/>
            <a:endParaRPr lang="en-US" b="1" i="0" u="none" strike="noStrike" dirty="0">
              <a:solidFill>
                <a:srgbClr val="C00000"/>
              </a:solidFill>
              <a:effectLst/>
              <a:latin typeface="BattersonSans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DA7D14-91FD-BABE-2E4F-EBBAD019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10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78F3B-E420-2633-4A4E-D50ABBE6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7C204-F5C0-02E8-D37C-794171DA5A4E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4B4D0B3C-BD94-9CC1-4155-2605C4643A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pic>
        <p:nvPicPr>
          <p:cNvPr id="11" name="Picture 10" descr="A graph with a line&#10;&#10;Description automatically generated">
            <a:extLst>
              <a:ext uri="{FF2B5EF4-FFF2-40B4-BE49-F238E27FC236}">
                <a16:creationId xmlns:a16="http://schemas.microsoft.com/office/drawing/2014/main" id="{F6BF2B0D-5589-D191-31D8-8D255BCE3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48" y="742270"/>
            <a:ext cx="10431768" cy="5237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DE53B5-681D-6659-486F-BDB6B9B16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8601"/>
            <a:ext cx="2362200" cy="55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29C657-760C-C911-DC06-0839A6E75FCC}"/>
              </a:ext>
            </a:extLst>
          </p:cNvPr>
          <p:cNvSpPr txBox="1"/>
          <p:nvPr/>
        </p:nvSpPr>
        <p:spPr>
          <a:xfrm>
            <a:off x="0" y="1821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One Company, Six Months, $2.5 Billion Advertising Spend</a:t>
            </a:r>
            <a:endParaRPr lang="en-US" sz="36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8030312-6435-8EC5-63DB-60847F96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36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04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Description automatically generated">
            <a:extLst>
              <a:ext uri="{FF2B5EF4-FFF2-40B4-BE49-F238E27FC236}">
                <a16:creationId xmlns:a16="http://schemas.microsoft.com/office/drawing/2014/main" id="{48A4962E-7C3E-7946-8161-E26D1199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44" y="540111"/>
            <a:ext cx="7462311" cy="370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B6342A-4E5F-8F45-AF10-0EACB197544E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3304EF-A2DE-8A4F-89E9-6F4342D8D5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5A28E-1BBE-3A92-71E6-0D4A0543DC43}"/>
              </a:ext>
            </a:extLst>
          </p:cNvPr>
          <p:cNvSpPr txBox="1"/>
          <p:nvPr/>
        </p:nvSpPr>
        <p:spPr>
          <a:xfrm>
            <a:off x="2534601" y="4456796"/>
            <a:ext cx="712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douglasheller@consumerfed.org</a:t>
            </a:r>
            <a:endParaRPr lang="en-US" sz="4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300AC-C714-CD6D-E0D2-7AF90163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2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C10AAD0-9039-5319-8A48-BEAAB1BA240F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DC047D-D2CF-0592-892F-AFE3BCC6B901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033060E3-12FA-DB96-523C-89778136C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78A293-04AC-E2FA-1C52-DC5F3748DB20}"/>
              </a:ext>
            </a:extLst>
          </p:cNvPr>
          <p:cNvSpPr txBox="1"/>
          <p:nvPr/>
        </p:nvSpPr>
        <p:spPr>
          <a:xfrm>
            <a:off x="2554405" y="238580"/>
            <a:ext cx="708318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BERKSHIRE HATHAWAY INC.</a:t>
            </a:r>
          </a:p>
          <a:p>
            <a:pPr algn="ctr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Shareholders of Berkshire Hathaway Inc.: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C49161-56BF-5E90-012A-4B1C124F82A1}"/>
              </a:ext>
            </a:extLst>
          </p:cNvPr>
          <p:cNvSpPr txBox="1"/>
          <p:nvPr/>
        </p:nvSpPr>
        <p:spPr>
          <a:xfrm>
            <a:off x="259309" y="993069"/>
            <a:ext cx="185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2025 – p. 9-10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EA4D06-113D-D079-8F80-CF7DF08B4988}"/>
              </a:ext>
            </a:extLst>
          </p:cNvPr>
          <p:cNvGrpSpPr/>
          <p:nvPr/>
        </p:nvGrpSpPr>
        <p:grpSpPr>
          <a:xfrm>
            <a:off x="259308" y="3030498"/>
            <a:ext cx="11818961" cy="1247691"/>
            <a:chOff x="259308" y="3316651"/>
            <a:chExt cx="11818961" cy="12476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9674A0-3A9D-16FE-79B0-E1A5EE2D0663}"/>
                </a:ext>
              </a:extLst>
            </p:cNvPr>
            <p:cNvSpPr txBox="1"/>
            <p:nvPr/>
          </p:nvSpPr>
          <p:spPr>
            <a:xfrm>
              <a:off x="259309" y="3316651"/>
              <a:ext cx="185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2005 – p. 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5120D6-1266-6345-779A-A6F146DB9C7B}"/>
                </a:ext>
              </a:extLst>
            </p:cNvPr>
            <p:cNvSpPr txBox="1"/>
            <p:nvPr/>
          </p:nvSpPr>
          <p:spPr>
            <a:xfrm>
              <a:off x="259308" y="3641012"/>
              <a:ext cx="118189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When an insurer earns an underwriting profit – as has been the case at Berkshire in about half of the 39 years we have been in the insurance business – float is better than free. In such years, we are actually paid for holding other people’s money</a:t>
              </a:r>
              <a:r>
                <a:rPr lang="en-US" sz="1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…</a:t>
              </a:r>
              <a:r>
                <a:rPr lang="en-US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 aggregate, the property-casualty industry almost invariably operates at an underwriting loss</a:t>
              </a:r>
              <a:r>
                <a: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D004DA-E1F7-2476-BE30-96FDBE4155A4}"/>
              </a:ext>
            </a:extLst>
          </p:cNvPr>
          <p:cNvSpPr txBox="1"/>
          <p:nvPr/>
        </p:nvSpPr>
        <p:spPr>
          <a:xfrm>
            <a:off x="259308" y="1436067"/>
            <a:ext cx="118053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industry follows a financial model that is rare – very rare – among giant businesses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“money-up-front, loss-payments-later” model has allowed Berkshire to invest large sums (“float”)</a:t>
            </a:r>
          </a:p>
          <a:p>
            <a:r>
              <a:rPr 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 the past two decades, our insurance business has generated $32 billion of after-tax profits from underwriting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Meanwhile, our float has grown from $46 billion to $171 billion</a:t>
            </a:r>
            <a:r>
              <a:rPr 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close-up of a letter&#10;&#10;Description automatically generated">
            <a:extLst>
              <a:ext uri="{FF2B5EF4-FFF2-40B4-BE49-F238E27FC236}">
                <a16:creationId xmlns:a16="http://schemas.microsoft.com/office/drawing/2014/main" id="{5FEE3317-1769-316F-4A4F-E380292D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615" y="4386296"/>
            <a:ext cx="6855726" cy="16567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4191A70-E0BF-4064-3191-E7EFD6AF3E0F}"/>
              </a:ext>
            </a:extLst>
          </p:cNvPr>
          <p:cNvSpPr/>
          <p:nvPr/>
        </p:nvSpPr>
        <p:spPr>
          <a:xfrm>
            <a:off x="5404513" y="5409053"/>
            <a:ext cx="1460311" cy="4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EDA57419-5198-FDF3-9FFD-1F698A67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4B32-5DE9-21CC-901A-2284B6240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EE6F4C1-6E89-4F7A-AF73-79546A7A0151}"/>
              </a:ext>
            </a:extLst>
          </p:cNvPr>
          <p:cNvGrpSpPr/>
          <p:nvPr/>
        </p:nvGrpSpPr>
        <p:grpSpPr>
          <a:xfrm>
            <a:off x="-1524831" y="5409053"/>
            <a:ext cx="13716831" cy="2317016"/>
            <a:chOff x="-1524831" y="5409053"/>
            <a:chExt cx="13716831" cy="231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28D9CE-3422-7A8A-F050-19F0F6DE1072}"/>
                </a:ext>
              </a:extLst>
            </p:cNvPr>
            <p:cNvSpPr/>
            <p:nvPr/>
          </p:nvSpPr>
          <p:spPr>
            <a:xfrm>
              <a:off x="0" y="6151418"/>
              <a:ext cx="12192000" cy="706582"/>
            </a:xfrm>
            <a:prstGeom prst="rect">
              <a:avLst/>
            </a:prstGeom>
            <a:solidFill>
              <a:srgbClr val="223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D1B9A9B4-0EBB-43F1-EC83-7B6ECED59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831" y="5409053"/>
              <a:ext cx="4118741" cy="2317016"/>
            </a:xfrm>
            <a:prstGeom prst="rect">
              <a:avLst/>
            </a:prstGeom>
          </p:spPr>
        </p:pic>
      </p:grpSp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89385FA-7809-1591-F1B8-EE3CCF069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8" y="488304"/>
            <a:ext cx="1727200" cy="723900"/>
          </a:xfrm>
          <a:prstGeom prst="rect">
            <a:avLst/>
          </a:prstGeom>
        </p:spPr>
      </p:pic>
      <p:pic>
        <p:nvPicPr>
          <p:cNvPr id="7" name="Picture 6" descr="A screenshot of a report&#10;&#10;Description automatically generated">
            <a:extLst>
              <a:ext uri="{FF2B5EF4-FFF2-40B4-BE49-F238E27FC236}">
                <a16:creationId xmlns:a16="http://schemas.microsoft.com/office/drawing/2014/main" id="{CACB1227-8CC6-40D1-010E-FE80273C07E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2261739" y="180030"/>
            <a:ext cx="9464533" cy="5971388"/>
          </a:xfrm>
          <a:prstGeom prst="rect">
            <a:avLst/>
          </a:prstGeom>
        </p:spPr>
      </p:pic>
      <p:pic>
        <p:nvPicPr>
          <p:cNvPr id="11" name="Picture 10" descr="A screenshot of a report&#10;&#10;Description automatically generated">
            <a:extLst>
              <a:ext uri="{FF2B5EF4-FFF2-40B4-BE49-F238E27FC236}">
                <a16:creationId xmlns:a16="http://schemas.microsoft.com/office/drawing/2014/main" id="{AA230507-B7E4-A2B6-DDD9-5199D0C295C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03942"/>
            <a:ext cx="12192000" cy="773553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9A00C6A-2BE8-612C-E97B-66D5F5695EE9}"/>
              </a:ext>
            </a:extLst>
          </p:cNvPr>
          <p:cNvSpPr/>
          <p:nvPr/>
        </p:nvSpPr>
        <p:spPr>
          <a:xfrm>
            <a:off x="7519916" y="2947348"/>
            <a:ext cx="4449170" cy="328115"/>
          </a:xfrm>
          <a:prstGeom prst="round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report&#10;&#10;Description automatically generated">
            <a:extLst>
              <a:ext uri="{FF2B5EF4-FFF2-40B4-BE49-F238E27FC236}">
                <a16:creationId xmlns:a16="http://schemas.microsoft.com/office/drawing/2014/main" id="{4F15F692-C04A-46B2-430E-C27ACBA7808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9316"/>
            <a:ext cx="11969087" cy="636489"/>
          </a:xfrm>
          <a:prstGeom prst="rect">
            <a:avLst/>
          </a:prstGeom>
        </p:spPr>
      </p:pic>
      <p:pic>
        <p:nvPicPr>
          <p:cNvPr id="15" name="Picture 14" descr="A screenshot of a report&#10;&#10;Description automatically generated">
            <a:extLst>
              <a:ext uri="{FF2B5EF4-FFF2-40B4-BE49-F238E27FC236}">
                <a16:creationId xmlns:a16="http://schemas.microsoft.com/office/drawing/2014/main" id="{01F2D0BA-6F91-5593-8C96-6551CED547F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738" y="1023582"/>
            <a:ext cx="9464533" cy="1514902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725FA11-F1FC-8754-4F97-7E8CBFCD2B7D}"/>
              </a:ext>
            </a:extLst>
          </p:cNvPr>
          <p:cNvSpPr/>
          <p:nvPr/>
        </p:nvSpPr>
        <p:spPr>
          <a:xfrm>
            <a:off x="204716" y="3333985"/>
            <a:ext cx="1814209" cy="328115"/>
          </a:xfrm>
          <a:prstGeom prst="round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4E34111-B3E2-B1C4-938C-CE1873C7954D}"/>
              </a:ext>
            </a:extLst>
          </p:cNvPr>
          <p:cNvSpPr/>
          <p:nvPr/>
        </p:nvSpPr>
        <p:spPr>
          <a:xfrm>
            <a:off x="8707272" y="4962304"/>
            <a:ext cx="2349689" cy="328115"/>
          </a:xfrm>
          <a:prstGeom prst="round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AABB475-4D0B-CB08-6F51-58D8C7A2B4ED}"/>
              </a:ext>
            </a:extLst>
          </p:cNvPr>
          <p:cNvSpPr/>
          <p:nvPr/>
        </p:nvSpPr>
        <p:spPr>
          <a:xfrm>
            <a:off x="329105" y="5317560"/>
            <a:ext cx="1689820" cy="355257"/>
          </a:xfrm>
          <a:prstGeom prst="round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95CF78C-6BD1-3B5C-C6AB-6ECD0FAB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3B1A7-8013-A825-0696-1985B3DAD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565958-A99A-5499-538C-445B1A568D17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6CA92205-F097-EFF7-F171-0F46C1A889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E986E-925F-D46D-D316-2E93964F0B58}"/>
              </a:ext>
            </a:extLst>
          </p:cNvPr>
          <p:cNvSpPr txBox="1"/>
          <p:nvPr/>
        </p:nvSpPr>
        <p:spPr>
          <a:xfrm>
            <a:off x="0" y="1821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Insurance Cycle: Rate Hikes, Restrictions &amp; Calls for Tort Reform Follow The Fed</a:t>
            </a:r>
            <a:endParaRPr lang="en-US" sz="3600" dirty="0"/>
          </a:p>
        </p:txBody>
      </p:sp>
      <p:pic>
        <p:nvPicPr>
          <p:cNvPr id="8" name="Picture 7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D53F5EA5-C060-F76E-15F8-F0262D52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8520"/>
            <a:ext cx="11814149" cy="4842898"/>
          </a:xfrm>
          <a:prstGeom prst="rect">
            <a:avLst/>
          </a:prstGeom>
        </p:spPr>
      </p:pic>
      <p:sp>
        <p:nvSpPr>
          <p:cNvPr id="9" name="Line Callout 3 8">
            <a:extLst>
              <a:ext uri="{FF2B5EF4-FFF2-40B4-BE49-F238E27FC236}">
                <a16:creationId xmlns:a16="http://schemas.microsoft.com/office/drawing/2014/main" id="{9E61DB54-BC89-F55A-3DD0-3116C9809A5D}"/>
              </a:ext>
            </a:extLst>
          </p:cNvPr>
          <p:cNvSpPr/>
          <p:nvPr/>
        </p:nvSpPr>
        <p:spPr>
          <a:xfrm>
            <a:off x="1992572" y="2034394"/>
            <a:ext cx="1119117" cy="88710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19117"/>
              <a:gd name="adj8" fmla="val 364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Insurance “Crisis” Begins</a:t>
            </a:r>
          </a:p>
        </p:txBody>
      </p:sp>
      <p:sp>
        <p:nvSpPr>
          <p:cNvPr id="10" name="Line Callout 3 9">
            <a:extLst>
              <a:ext uri="{FF2B5EF4-FFF2-40B4-BE49-F238E27FC236}">
                <a16:creationId xmlns:a16="http://schemas.microsoft.com/office/drawing/2014/main" id="{8680A7AA-3BE3-1465-D3DE-D9EFB801528B}"/>
              </a:ext>
            </a:extLst>
          </p:cNvPr>
          <p:cNvSpPr/>
          <p:nvPr/>
        </p:nvSpPr>
        <p:spPr>
          <a:xfrm>
            <a:off x="4434075" y="1828279"/>
            <a:ext cx="1119117" cy="88710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1425"/>
              <a:gd name="adj8" fmla="val -367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Insurance “Crisis” Begins</a:t>
            </a:r>
          </a:p>
        </p:txBody>
      </p:sp>
      <p:sp>
        <p:nvSpPr>
          <p:cNvPr id="11" name="Line Callout 3 10">
            <a:extLst>
              <a:ext uri="{FF2B5EF4-FFF2-40B4-BE49-F238E27FC236}">
                <a16:creationId xmlns:a16="http://schemas.microsoft.com/office/drawing/2014/main" id="{66CA108A-2618-4D2F-4ECE-0FC7A5BB7C97}"/>
              </a:ext>
            </a:extLst>
          </p:cNvPr>
          <p:cNvSpPr/>
          <p:nvPr/>
        </p:nvSpPr>
        <p:spPr>
          <a:xfrm>
            <a:off x="7566413" y="2664465"/>
            <a:ext cx="1119117" cy="88710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5271"/>
              <a:gd name="adj8" fmla="val -11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Insurance “Crisis” Begins</a:t>
            </a:r>
          </a:p>
        </p:txBody>
      </p:sp>
      <p:sp>
        <p:nvSpPr>
          <p:cNvPr id="12" name="Line Callout 3 11">
            <a:extLst>
              <a:ext uri="{FF2B5EF4-FFF2-40B4-BE49-F238E27FC236}">
                <a16:creationId xmlns:a16="http://schemas.microsoft.com/office/drawing/2014/main" id="{5AD5753B-D2CD-7FD8-6EF9-C7F63F2DE8A0}"/>
              </a:ext>
            </a:extLst>
          </p:cNvPr>
          <p:cNvSpPr/>
          <p:nvPr/>
        </p:nvSpPr>
        <p:spPr>
          <a:xfrm>
            <a:off x="10678102" y="2715383"/>
            <a:ext cx="1119117" cy="88710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809"/>
              <a:gd name="adj8" fmla="val 2803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Insurance “Crisis” Begins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56D59E-525D-7097-1DEB-9682FF03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845C-EFF1-F256-A539-258CB4E35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86B2B-D1D0-315A-139F-88DA167440D9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8D89202D-5233-F839-2732-48D682EA82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21579"/>
            <a:ext cx="4118741" cy="2317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9BFC2-A9C0-E66F-FD5F-E09D6AE9C3F5}"/>
              </a:ext>
            </a:extLst>
          </p:cNvPr>
          <p:cNvSpPr txBox="1"/>
          <p:nvPr/>
        </p:nvSpPr>
        <p:spPr>
          <a:xfrm>
            <a:off x="0" y="31058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Homeowners Insurance 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4D35B-94CB-A94C-8263-44D5C71F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7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7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D964B-F39E-D5EF-5C97-ED97C8B9A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4412A-7E52-CC0E-C900-383960762CF1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6844FC46-A6A1-F14E-671A-E64A55D5F8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379060-ADEE-F52D-F4FC-D887042FC4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1311597"/>
            <a:ext cx="6096000" cy="2937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FF781-64BE-4C18-CA7F-2DC5FCE417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348125"/>
            <a:ext cx="6096000" cy="2935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F322F2-1791-1AD8-AE54-C34F4B2768AD}"/>
              </a:ext>
            </a:extLst>
          </p:cNvPr>
          <p:cNvSpPr txBox="1"/>
          <p:nvPr/>
        </p:nvSpPr>
        <p:spPr>
          <a:xfrm>
            <a:off x="159275" y="886453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</a:rPr>
              <a:t>National PCMI Data Claim Frequency (2018-2022 Average) by ZIP Code </a:t>
            </a:r>
            <a:endParaRPr lang="en-US" sz="14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B3AFA-8C12-F0AD-6F91-F5414C83ABDA}"/>
              </a:ext>
            </a:extLst>
          </p:cNvPr>
          <p:cNvSpPr txBox="1"/>
          <p:nvPr/>
        </p:nvSpPr>
        <p:spPr>
          <a:xfrm>
            <a:off x="6466115" y="1908410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</a:rPr>
              <a:t>National PCMI Data Claim Severity (2018-2022 Average) by ZIP Code </a:t>
            </a:r>
            <a:endParaRPr lang="en-US" sz="14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0780553-3FE0-D9DB-A977-03E74896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" y="4760071"/>
            <a:ext cx="1371680" cy="13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54B9C1-38A5-3F81-2619-B12AE1B40A5C}"/>
              </a:ext>
            </a:extLst>
          </p:cNvPr>
          <p:cNvSpPr txBox="1"/>
          <p:nvPr/>
        </p:nvSpPr>
        <p:spPr>
          <a:xfrm>
            <a:off x="137210" y="5202265"/>
            <a:ext cx="79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5FB3B-FB2B-114F-ED4C-B2BEA5D549E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143" y="2819399"/>
            <a:ext cx="925286" cy="14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306DD8-49C1-D9B9-A04C-33CCAA1FEC4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969" y="3766457"/>
            <a:ext cx="925287" cy="1516892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0E5BE84-83CD-CDB9-0360-F85C9B84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E3686-9E02-7B93-9383-0A315ABE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A62726-4D55-5260-1DAC-39EC33B4AEE7}"/>
              </a:ext>
            </a:extLst>
          </p:cNvPr>
          <p:cNvSpPr/>
          <p:nvPr/>
        </p:nvSpPr>
        <p:spPr>
          <a:xfrm>
            <a:off x="0" y="6151418"/>
            <a:ext cx="12192000" cy="706582"/>
          </a:xfrm>
          <a:prstGeom prst="rect">
            <a:avLst/>
          </a:prstGeom>
          <a:solidFill>
            <a:srgbClr val="223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DB3E2D4C-7D79-0E30-47FE-302A176D81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831" y="5409053"/>
            <a:ext cx="4118741" cy="2317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5A197F-1F65-C672-33C3-20160A1F2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936079"/>
            <a:ext cx="9601200" cy="4443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97988-6AA0-C57A-BD2B-379AA96356DB}"/>
              </a:ext>
            </a:extLst>
          </p:cNvPr>
          <p:cNvSpPr txBox="1"/>
          <p:nvPr/>
        </p:nvSpPr>
        <p:spPr>
          <a:xfrm>
            <a:off x="2449286" y="408864"/>
            <a:ext cx="72934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</a:rPr>
              <a:t>National PCMI Data Paid Loss Ratios (2018-2022 Average) by ZIP Code </a:t>
            </a:r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947A61-A067-6D7F-D852-F8A31DE4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" y="4760071"/>
            <a:ext cx="1371680" cy="13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5B4C3-1AFE-AD5B-3B30-017FFF8CD412}"/>
              </a:ext>
            </a:extLst>
          </p:cNvPr>
          <p:cNvSpPr txBox="1"/>
          <p:nvPr/>
        </p:nvSpPr>
        <p:spPr>
          <a:xfrm>
            <a:off x="137210" y="5202265"/>
            <a:ext cx="79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388B2-6F10-70F3-2938-6F9FBE7C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7214-44F1-9242-B749-21F003D09178}" type="slidenum">
              <a:rPr lang="en-US" sz="1400" smtClean="0">
                <a:solidFill>
                  <a:schemeClr val="bg1"/>
                </a:solidFill>
              </a:rPr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1140</Words>
  <Application>Microsoft Office PowerPoint</Application>
  <PresentationFormat>Widescreen</PresentationFormat>
  <Paragraphs>229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Arial</vt:lpstr>
      <vt:lpstr>ArialMT</vt:lpstr>
      <vt:lpstr>BattersonSans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Premium Hikes</vt:lpstr>
      <vt:lpstr>PowerPoint Presentation</vt:lpstr>
      <vt:lpstr>Uninsured Homes</vt:lpstr>
      <vt:lpstr>Credit Score Penalty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Penalized:  The Hidden Cost of Credit Scores in Homeowners Insurance Premiums</dc:title>
  <dc:creator>Michael DeLong</dc:creator>
  <cp:lastModifiedBy>Beth Williams</cp:lastModifiedBy>
  <cp:revision>22</cp:revision>
  <cp:lastPrinted>2025-09-28T23:20:49Z</cp:lastPrinted>
  <dcterms:created xsi:type="dcterms:W3CDTF">2025-08-07T15:37:21Z</dcterms:created>
  <dcterms:modified xsi:type="dcterms:W3CDTF">2025-09-30T16:24:25Z</dcterms:modified>
</cp:coreProperties>
</file>